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4" r:id="rId4"/>
    <p:sldId id="267" r:id="rId5"/>
    <p:sldId id="266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B34"/>
    <a:srgbClr val="EE8D09"/>
    <a:srgbClr val="FBFBFB"/>
    <a:srgbClr val="F3F3F3"/>
    <a:srgbClr val="FDFDFD"/>
    <a:srgbClr val="087D35"/>
    <a:srgbClr val="087A34"/>
    <a:srgbClr val="066A2C"/>
    <a:srgbClr val="077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061" autoAdjust="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3FF38-3F84-41FF-8F04-D900029C7E54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6CFD0-4726-4FEA-B02C-4BB8D01F5D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24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3009774-DB71-486F-ADBD-3058228079E8}"/>
              </a:ext>
            </a:extLst>
          </p:cNvPr>
          <p:cNvGrpSpPr/>
          <p:nvPr userDrawn="1"/>
        </p:nvGrpSpPr>
        <p:grpSpPr>
          <a:xfrm>
            <a:off x="0" y="0"/>
            <a:ext cx="12204000" cy="6901529"/>
            <a:chOff x="0" y="0"/>
            <a:chExt cx="12204000" cy="6901529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D21F7570-C083-43AC-B026-18CB8EFA88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B9C4F159-4B46-4E51-B01F-78EEF9C9FCB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19" b="4983"/>
            <a:stretch/>
          </p:blipFill>
          <p:spPr>
            <a:xfrm>
              <a:off x="1524508" y="675861"/>
              <a:ext cx="9142985" cy="5883965"/>
            </a:xfrm>
            <a:prstGeom prst="rect">
              <a:avLst/>
            </a:prstGeom>
          </p:spPr>
        </p:pic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F8211940-CD8D-426C-B725-65804C6D9D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2" t="97957" r="2137"/>
            <a:stretch/>
          </p:blipFill>
          <p:spPr>
            <a:xfrm>
              <a:off x="0" y="6745357"/>
              <a:ext cx="12204000" cy="1561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761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8780028-F0A9-4956-B480-9275D2326E02}"/>
              </a:ext>
            </a:extLst>
          </p:cNvPr>
          <p:cNvGrpSpPr/>
          <p:nvPr userDrawn="1"/>
        </p:nvGrpSpPr>
        <p:grpSpPr>
          <a:xfrm>
            <a:off x="0" y="0"/>
            <a:ext cx="12204000" cy="6901529"/>
            <a:chOff x="0" y="0"/>
            <a:chExt cx="12204000" cy="6901529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05309A32-C573-49E3-A467-8B55E2DD453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33" b="19429"/>
            <a:stretch/>
          </p:blipFill>
          <p:spPr>
            <a:xfrm>
              <a:off x="1524508" y="914400"/>
              <a:ext cx="9142985" cy="4611189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C6B50E13-791F-4B4B-8093-85D45CCDAB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20ABF922-CD6F-44A4-83F1-2EBAEEBAA8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2" t="97957" r="2137"/>
            <a:stretch/>
          </p:blipFill>
          <p:spPr>
            <a:xfrm>
              <a:off x="0" y="6745357"/>
              <a:ext cx="12204000" cy="156172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E03832D4-BC34-4535-B1A9-E7748B7E01D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288" b="4983"/>
            <a:stretch/>
          </p:blipFill>
          <p:spPr>
            <a:xfrm>
              <a:off x="1524508" y="6029739"/>
              <a:ext cx="9142985" cy="530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795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85E14C2D-7098-4110-AF03-20A2A3800AB1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41452BCA-9B08-49C5-B0AD-5EA6393E184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EE8D09"/>
            </a:solidFill>
            <a:ln>
              <a:solidFill>
                <a:srgbClr val="EE8D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C1E52990-9E6F-40AF-AAC1-07F04507E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11" y="5993027"/>
              <a:ext cx="1140226" cy="583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308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4298B68C-1359-479F-95E7-A20B4A3AE9E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A7F33278-DE6B-4655-AD65-D42A8235CB8E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87D35"/>
            </a:solidFill>
            <a:ln>
              <a:solidFill>
                <a:srgbClr val="087D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2DA1EDFF-809C-4432-B2F8-7672DD4947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11" y="5993027"/>
              <a:ext cx="1140226" cy="583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471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B295EB5-8B81-4D58-B11E-9AA42EDA9935}"/>
              </a:ext>
            </a:extLst>
          </p:cNvPr>
          <p:cNvGrpSpPr/>
          <p:nvPr userDrawn="1"/>
        </p:nvGrpSpPr>
        <p:grpSpPr>
          <a:xfrm>
            <a:off x="0" y="0"/>
            <a:ext cx="12192000" cy="6576311"/>
            <a:chOff x="0" y="0"/>
            <a:chExt cx="12192000" cy="6576311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10EA325A-CD51-4147-AEDF-8036ADACA92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24253A2C-F18C-41B5-9674-1E08D9FBF9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11" y="5993027"/>
              <a:ext cx="1140226" cy="583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22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>
            <a:extLst>
              <a:ext uri="{FF2B5EF4-FFF2-40B4-BE49-F238E27FC236}">
                <a16:creationId xmlns:a16="http://schemas.microsoft.com/office/drawing/2014/main" id="{4A9D285C-8C7E-456C-9277-EB63B0B10D82}"/>
              </a:ext>
            </a:extLst>
          </p:cNvPr>
          <p:cNvGrpSpPr/>
          <p:nvPr userDrawn="1"/>
        </p:nvGrpSpPr>
        <p:grpSpPr>
          <a:xfrm>
            <a:off x="0" y="0"/>
            <a:ext cx="12192000" cy="4589935"/>
            <a:chOff x="0" y="0"/>
            <a:chExt cx="12192000" cy="4589935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1151D606-AC27-4878-A78E-3D41F4AE3C0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33" b="19429"/>
            <a:stretch/>
          </p:blipFill>
          <p:spPr>
            <a:xfrm>
              <a:off x="3029685" y="1502228"/>
              <a:ext cx="6122252" cy="308770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022403F1-5CDE-4668-ACC9-C41047E24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2271"/>
            <a:stretch/>
          </p:blipFill>
          <p:spPr>
            <a:xfrm>
              <a:off x="0" y="0"/>
              <a:ext cx="12192000" cy="530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903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id="{8B6717F6-48E9-4AB8-AF4A-B85F485AAC58}"/>
              </a:ext>
            </a:extLst>
          </p:cNvPr>
          <p:cNvGrpSpPr/>
          <p:nvPr userDrawn="1"/>
        </p:nvGrpSpPr>
        <p:grpSpPr>
          <a:xfrm>
            <a:off x="0" y="1327538"/>
            <a:ext cx="12192001" cy="5530462"/>
            <a:chOff x="0" y="1327538"/>
            <a:chExt cx="12192001" cy="5530462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EF2C30D2-FB6C-4B8B-AEFE-BB931C1AD9B3}"/>
                </a:ext>
              </a:extLst>
            </p:cNvPr>
            <p:cNvGrpSpPr/>
            <p:nvPr userDrawn="1"/>
          </p:nvGrpSpPr>
          <p:grpSpPr>
            <a:xfrm>
              <a:off x="0" y="5146766"/>
              <a:ext cx="12192001" cy="1711234"/>
              <a:chOff x="0" y="5146766"/>
              <a:chExt cx="12192001" cy="1711234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404ABECD-A27E-482D-A335-5369C0036896}"/>
                  </a:ext>
                </a:extLst>
              </p:cNvPr>
              <p:cNvSpPr/>
              <p:nvPr userDrawn="1"/>
            </p:nvSpPr>
            <p:spPr>
              <a:xfrm>
                <a:off x="0" y="5656218"/>
                <a:ext cx="2763956" cy="561702"/>
              </a:xfrm>
              <a:prstGeom prst="rect">
                <a:avLst/>
              </a:prstGeom>
              <a:solidFill>
                <a:srgbClr val="EE8D09"/>
              </a:solidFill>
              <a:ln>
                <a:solidFill>
                  <a:srgbClr val="EE8D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6" name="Retângulo 5">
                <a:extLst>
                  <a:ext uri="{FF2B5EF4-FFF2-40B4-BE49-F238E27FC236}">
                    <a16:creationId xmlns:a16="http://schemas.microsoft.com/office/drawing/2014/main" id="{F74A497E-8C95-4339-8B00-8D20BBA659D5}"/>
                  </a:ext>
                </a:extLst>
              </p:cNvPr>
              <p:cNvSpPr/>
              <p:nvPr userDrawn="1"/>
            </p:nvSpPr>
            <p:spPr>
              <a:xfrm>
                <a:off x="1" y="5708469"/>
                <a:ext cx="12192000" cy="966651"/>
              </a:xfrm>
              <a:prstGeom prst="rect">
                <a:avLst/>
              </a:prstGeom>
              <a:solidFill>
                <a:srgbClr val="087D35"/>
              </a:solidFill>
              <a:ln>
                <a:solidFill>
                  <a:srgbClr val="087B3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l"/>
                <a:r>
                  <a:rPr lang="pt-BR" sz="1400" dirty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Arial" panose="020B0604020202020204" pitchFamily="34" charset="0"/>
                  </a:rPr>
                  <a:t>Associação Brasileira da Indústria de Alimentos para Fins Especiais e Congêneres</a:t>
                </a:r>
              </a:p>
              <a:p>
                <a:pPr lvl="1" algn="l"/>
                <a:r>
                  <a:rPr lang="pt-BR" sz="1400" dirty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Arial" panose="020B0604020202020204" pitchFamily="34" charset="0"/>
                  </a:rPr>
                  <a:t>Av. Queiroz Filho, 1560 – Torre Rouxinol, sala 215 – São Paulo – SP – 05319-000</a:t>
                </a:r>
              </a:p>
              <a:p>
                <a:pPr lvl="1" algn="l"/>
                <a:r>
                  <a:rPr lang="pt-BR" sz="1400" dirty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Arial" panose="020B0604020202020204" pitchFamily="34" charset="0"/>
                  </a:rPr>
                  <a:t>+55 11 3834 – 0608 | abiad@abiad.org.br | www.abiad.org.br</a:t>
                </a:r>
              </a:p>
            </p:txBody>
          </p:sp>
          <p:sp>
            <p:nvSpPr>
              <p:cNvPr id="9" name="Triângulo Retângulo 8">
                <a:extLst>
                  <a:ext uri="{FF2B5EF4-FFF2-40B4-BE49-F238E27FC236}">
                    <a16:creationId xmlns:a16="http://schemas.microsoft.com/office/drawing/2014/main" id="{E4E24F0C-6E2A-47B7-9593-F5A3EA55DEDB}"/>
                  </a:ext>
                </a:extLst>
              </p:cNvPr>
              <p:cNvSpPr/>
              <p:nvPr userDrawn="1"/>
            </p:nvSpPr>
            <p:spPr>
              <a:xfrm rot="16200000">
                <a:off x="10465526" y="5131526"/>
                <a:ext cx="1711234" cy="1741713"/>
              </a:xfrm>
              <a:prstGeom prst="rtTriangle">
                <a:avLst/>
              </a:prstGeom>
              <a:solidFill>
                <a:srgbClr val="EE8D09"/>
              </a:solidFill>
              <a:ln>
                <a:solidFill>
                  <a:srgbClr val="EE8D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D39BD526-078B-4CEC-AEE5-108B32C433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20" b="20063"/>
            <a:stretch/>
          </p:blipFill>
          <p:spPr>
            <a:xfrm>
              <a:off x="3070025" y="1327538"/>
              <a:ext cx="6051949" cy="32101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86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12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9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EE11EE9-7AC7-4AFA-8E7F-C048B3831280}"/>
              </a:ext>
            </a:extLst>
          </p:cNvPr>
          <p:cNvSpPr txBox="1"/>
          <p:nvPr/>
        </p:nvSpPr>
        <p:spPr>
          <a:xfrm>
            <a:off x="6893117" y="775849"/>
            <a:ext cx="5130561" cy="23814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1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</a:t>
            </a:r>
            <a:r>
              <a:rPr lang="en-US" sz="16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EUNIÃO </a:t>
            </a: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GT AD HOC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EXTENSÃO DE USO CLORETOS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SÓDIO E POTASSIO</a:t>
            </a:r>
          </a:p>
          <a:p>
            <a:pPr algn="ctr">
              <a:lnSpc>
                <a:spcPct val="17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1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22/02/2022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100" b="1" kern="1200" cap="all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Oval 11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0F6EB04-5444-4192-AFAC-411A7EC8F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572" y="1374798"/>
            <a:ext cx="3780282" cy="3531053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685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2445041" y="382019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 HOC CLORETOS</a:t>
            </a: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10FBA9E5-1750-4B3D-BBD7-BAB0A209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788" y="214195"/>
            <a:ext cx="1903820" cy="1717844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FCD9A60-72EA-49EE-AE76-3396897C8EF6}"/>
              </a:ext>
            </a:extLst>
          </p:cNvPr>
          <p:cNvSpPr txBox="1"/>
          <p:nvPr/>
        </p:nvSpPr>
        <p:spPr>
          <a:xfrm>
            <a:off x="672716" y="2024672"/>
            <a:ext cx="1056143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fontAlgn="ctr">
              <a:lnSpc>
                <a:spcPct val="20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Extensão de Uso</a:t>
            </a:r>
          </a:p>
          <a:p>
            <a:pPr lvl="0" algn="ctr" fontAlgn="ctr">
              <a:lnSpc>
                <a:spcPct val="200000"/>
              </a:lnSpc>
              <a:tabLst>
                <a:tab pos="457200" algn="l"/>
              </a:tabLst>
            </a:pPr>
            <a:r>
              <a:rPr lang="pt-BR" sz="2400" dirty="0">
                <a:solidFill>
                  <a:srgbClr val="087B3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Cloreto de Sódio e Cloreto de Potássio </a:t>
            </a:r>
            <a:endParaRPr lang="pt-BR" sz="2400" dirty="0">
              <a:solidFill>
                <a:srgbClr val="087B3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0" indent="-457200" algn="ctr" fontAlgn="ctr">
              <a:lnSpc>
                <a:spcPct val="200000"/>
              </a:lnSpc>
              <a:buFont typeface="+mj-lt"/>
              <a:buAutoNum type="arabicPeriod"/>
              <a:tabLst>
                <a:tab pos="457200" algn="l"/>
              </a:tabLst>
            </a:pPr>
            <a:endParaRPr lang="pt-BR" sz="2400" dirty="0">
              <a:solidFill>
                <a:srgbClr val="087B34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088C8A0-0A37-4069-839A-5A6C23D2318F}"/>
              </a:ext>
            </a:extLst>
          </p:cNvPr>
          <p:cNvSpPr txBox="1"/>
          <p:nvPr/>
        </p:nvSpPr>
        <p:spPr>
          <a:xfrm>
            <a:off x="4930876" y="1279306"/>
            <a:ext cx="2045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PAUTA</a:t>
            </a:r>
          </a:p>
        </p:txBody>
      </p:sp>
    </p:spTree>
    <p:extLst>
      <p:ext uri="{BB962C8B-B14F-4D97-AF65-F5344CB8AC3E}">
        <p14:creationId xmlns:p14="http://schemas.microsoft.com/office/powerpoint/2010/main" val="103708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2445041" y="382019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 HOC CLORETOS</a:t>
            </a: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10FBA9E5-1750-4B3D-BBD7-BAB0A209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062" y="52486"/>
            <a:ext cx="1378498" cy="1243839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6C6EA602-E9EF-456A-BDCF-755BA7F06CBA}"/>
              </a:ext>
            </a:extLst>
          </p:cNvPr>
          <p:cNvSpPr txBox="1">
            <a:spLocks/>
          </p:cNvSpPr>
          <p:nvPr/>
        </p:nvSpPr>
        <p:spPr>
          <a:xfrm>
            <a:off x="1143234" y="1874617"/>
            <a:ext cx="10419501" cy="5847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00" b="1" u="sng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 </a:t>
            </a:r>
            <a:r>
              <a:rPr lang="pt-BR" sz="1600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Permitir o uso dos ingredientes Cloreto de Potássio e Cloreto de Sódio para toda a categoria de Suplementos alimentares.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591D6C7-2A49-4B92-AB11-27BDB0F530C1}"/>
              </a:ext>
            </a:extLst>
          </p:cNvPr>
          <p:cNvSpPr txBox="1">
            <a:spLocks/>
          </p:cNvSpPr>
          <p:nvPr/>
        </p:nvSpPr>
        <p:spPr>
          <a:xfrm>
            <a:off x="1220785" y="2998409"/>
            <a:ext cx="9752016" cy="8816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600" b="1" u="sng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Justificativa: </a:t>
            </a:r>
          </a:p>
          <a:p>
            <a:pPr>
              <a:lnSpc>
                <a:spcPct val="100000"/>
              </a:lnSpc>
            </a:pPr>
            <a:r>
              <a:rPr lang="pt-BR" sz="1600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regulamentação de suplementos alimentares permite o uso dos dois ingredientes, porém apenas para suplementos destinados à praticantes de atividades físicas, o que restringe trazer ao Brasil inovações já comercializadas em outros países.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3E7A1F1-1CBA-45EC-B720-99E747ACF46F}"/>
              </a:ext>
            </a:extLst>
          </p:cNvPr>
          <p:cNvSpPr txBox="1">
            <a:spLocks/>
          </p:cNvSpPr>
          <p:nvPr/>
        </p:nvSpPr>
        <p:spPr>
          <a:xfrm>
            <a:off x="1143234" y="4289475"/>
            <a:ext cx="9564095" cy="6689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600" b="1" u="sng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Econômico/comercial: </a:t>
            </a:r>
          </a:p>
          <a:p>
            <a:pPr>
              <a:lnSpc>
                <a:spcPct val="100000"/>
              </a:lnSpc>
            </a:pPr>
            <a:r>
              <a:rPr lang="pt-BR" sz="1600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Barreira comercial; limitação de inovação; produtos de custo elevado (formulação específica para o Brasil).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94802C25-75FC-44E9-B76F-5EC27FC61D28}"/>
              </a:ext>
            </a:extLst>
          </p:cNvPr>
          <p:cNvSpPr txBox="1">
            <a:spLocks/>
          </p:cNvSpPr>
          <p:nvPr/>
        </p:nvSpPr>
        <p:spPr>
          <a:xfrm>
            <a:off x="1021314" y="5220389"/>
            <a:ext cx="9564095" cy="58477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600" b="1" u="sng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Saúde pública: </a:t>
            </a:r>
            <a:br>
              <a:rPr lang="pt-BR" sz="1600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pesquisar: </a:t>
            </a:r>
            <a:r>
              <a:rPr lang="pt-BR" sz="1600" cap="none" dirty="0">
                <a:solidFill>
                  <a:srgbClr val="087B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teria um aumento de consumo de sódio e potássio da população Brasileira?</a:t>
            </a:r>
          </a:p>
        </p:txBody>
      </p:sp>
      <p:pic>
        <p:nvPicPr>
          <p:cNvPr id="11" name="Picture 25">
            <a:extLst>
              <a:ext uri="{FF2B5EF4-FFF2-40B4-BE49-F238E27FC236}">
                <a16:creationId xmlns:a16="http://schemas.microsoft.com/office/drawing/2014/main" id="{C6B0A32C-33D9-4F53-9FB9-F076C43A2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80" y="1566881"/>
            <a:ext cx="857059" cy="857059"/>
          </a:xfrm>
          <a:prstGeom prst="rect">
            <a:avLst/>
          </a:prstGeom>
        </p:spPr>
      </p:pic>
      <p:pic>
        <p:nvPicPr>
          <p:cNvPr id="12" name="Picture 27">
            <a:extLst>
              <a:ext uri="{FF2B5EF4-FFF2-40B4-BE49-F238E27FC236}">
                <a16:creationId xmlns:a16="http://schemas.microsoft.com/office/drawing/2014/main" id="{E50E1E6E-8AC6-49AF-8B72-24CB6AA34D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594" y="2573927"/>
            <a:ext cx="1000640" cy="1000640"/>
          </a:xfrm>
          <a:prstGeom prst="rect">
            <a:avLst/>
          </a:prstGeom>
        </p:spPr>
      </p:pic>
      <p:pic>
        <p:nvPicPr>
          <p:cNvPr id="13" name="Picture 33">
            <a:extLst>
              <a:ext uri="{FF2B5EF4-FFF2-40B4-BE49-F238E27FC236}">
                <a16:creationId xmlns:a16="http://schemas.microsoft.com/office/drawing/2014/main" id="{9A9393C0-9B12-4861-A612-B8DFED36B7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36" y="3892532"/>
            <a:ext cx="1094349" cy="1094349"/>
          </a:xfrm>
          <a:prstGeom prst="rect">
            <a:avLst/>
          </a:prstGeom>
        </p:spPr>
      </p:pic>
      <p:pic>
        <p:nvPicPr>
          <p:cNvPr id="14" name="Picture 34">
            <a:extLst>
              <a:ext uri="{FF2B5EF4-FFF2-40B4-BE49-F238E27FC236}">
                <a16:creationId xmlns:a16="http://schemas.microsoft.com/office/drawing/2014/main" id="{6620867A-1E6C-4082-BF56-538561F503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001" y="5039569"/>
            <a:ext cx="984738" cy="9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7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2445041" y="382019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 HOC CLORETOS</a:t>
            </a: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10FBA9E5-1750-4B3D-BBD7-BAB0A209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062" y="52486"/>
            <a:ext cx="1378498" cy="1243839"/>
          </a:xfrm>
          <a:prstGeom prst="rect">
            <a:avLst/>
          </a:prstGeom>
        </p:spPr>
      </p:pic>
      <p:sp>
        <p:nvSpPr>
          <p:cNvPr id="4" name="Title 6">
            <a:extLst>
              <a:ext uri="{FF2B5EF4-FFF2-40B4-BE49-F238E27FC236}">
                <a16:creationId xmlns:a16="http://schemas.microsoft.com/office/drawing/2014/main" id="{55EDB659-881A-4974-805B-46DBAAEF8E54}"/>
              </a:ext>
            </a:extLst>
          </p:cNvPr>
          <p:cNvSpPr txBox="1">
            <a:spLocks/>
          </p:cNvSpPr>
          <p:nvPr/>
        </p:nvSpPr>
        <p:spPr>
          <a:xfrm>
            <a:off x="375817" y="1296325"/>
            <a:ext cx="3619501" cy="877824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solidFill>
                  <a:srgbClr val="087B34"/>
                </a:solidFill>
              </a:rPr>
              <a:t>Próximos</a:t>
            </a:r>
            <a:r>
              <a:rPr lang="en-US" dirty="0">
                <a:solidFill>
                  <a:srgbClr val="087B34"/>
                </a:solidFill>
              </a:rPr>
              <a:t> </a:t>
            </a:r>
            <a:r>
              <a:rPr lang="en-US" dirty="0" err="1">
                <a:solidFill>
                  <a:srgbClr val="087B34"/>
                </a:solidFill>
              </a:rPr>
              <a:t>Passos</a:t>
            </a:r>
            <a:r>
              <a:rPr lang="en-US" dirty="0">
                <a:solidFill>
                  <a:srgbClr val="087B34"/>
                </a:solidFill>
              </a:rPr>
              <a:t> (</a:t>
            </a:r>
            <a:r>
              <a:rPr lang="en-US" dirty="0" err="1">
                <a:solidFill>
                  <a:srgbClr val="087B34"/>
                </a:solidFill>
              </a:rPr>
              <a:t>Sugestão</a:t>
            </a:r>
            <a:r>
              <a:rPr lang="en-US" dirty="0">
                <a:solidFill>
                  <a:srgbClr val="087B34"/>
                </a:solidFill>
              </a:rPr>
              <a:t>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764DA36-C057-447B-8AAA-1FBD341C1AEF}"/>
              </a:ext>
            </a:extLst>
          </p:cNvPr>
          <p:cNvSpPr txBox="1">
            <a:spLocks/>
          </p:cNvSpPr>
          <p:nvPr/>
        </p:nvSpPr>
        <p:spPr>
          <a:xfrm>
            <a:off x="294436" y="2421213"/>
            <a:ext cx="4250131" cy="26445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400" b="1" u="sng" dirty="0">
                <a:latin typeface="Segoe UI" panose="020B0502040204020203" pitchFamily="34" charset="0"/>
              </a:rPr>
              <a:t>1 - Contratar uma consultoria Regulatória e Científica</a:t>
            </a:r>
          </a:p>
          <a:p>
            <a:pPr algn="just"/>
            <a:r>
              <a:rPr lang="pt-BR" sz="1400" dirty="0">
                <a:latin typeface="Segoe UI" panose="020B0502040204020203" pitchFamily="34" charset="0"/>
              </a:rPr>
              <a:t>avaliar regulamentações e referências internacionais que poderão ser a base de nossa justificativa de solicitação de  extensão de uso desses ingredientes para a categoria de Suplementos, envolvendo os impactos econômicos e à saúde pública</a:t>
            </a:r>
          </a:p>
          <a:p>
            <a:pPr algn="just"/>
            <a:r>
              <a:rPr lang="pt-BR" sz="1400" b="1" u="sng" dirty="0">
                <a:latin typeface="Segoe UI" panose="020B0502040204020203" pitchFamily="34" charset="0"/>
              </a:rPr>
              <a:t>2 - Avaliar e definir o melhor caminho de COMO faremos essa solicitação à ANVISA: </a:t>
            </a:r>
            <a:r>
              <a:rPr lang="pt-BR" sz="1400" dirty="0">
                <a:latin typeface="Segoe UI" panose="020B0502040204020203" pitchFamily="34" charset="0"/>
              </a:rPr>
              <a:t>ferramentas regulatórias</a:t>
            </a:r>
            <a:endParaRPr lang="pt-BR" sz="1400" b="1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059F7F-03AB-4045-ACE1-3B587F68D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823" y="992197"/>
            <a:ext cx="4491673" cy="4255833"/>
          </a:xfrm>
          <a:prstGeom prst="rect">
            <a:avLst/>
          </a:prstGeom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8592C980-FD25-4A78-BF2E-F7AFC34C06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3453" y="5398316"/>
            <a:ext cx="5426518" cy="934974"/>
          </a:xfrm>
          <a:prstGeom prst="rect">
            <a:avLst/>
          </a:prstGeom>
        </p:spPr>
      </p:pic>
      <p:pic>
        <p:nvPicPr>
          <p:cNvPr id="8" name="Picture 10">
            <a:extLst>
              <a:ext uri="{FF2B5EF4-FFF2-40B4-BE49-F238E27FC236}">
                <a16:creationId xmlns:a16="http://schemas.microsoft.com/office/drawing/2014/main" id="{961EA696-D6F3-4A5B-A6BD-24F1843BBC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436" y="5139582"/>
            <a:ext cx="5210208" cy="139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01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DE5AD2-4791-4E5E-9ABE-452ADF8AAF85}"/>
              </a:ext>
            </a:extLst>
          </p:cNvPr>
          <p:cNvSpPr txBox="1"/>
          <p:nvPr/>
        </p:nvSpPr>
        <p:spPr>
          <a:xfrm>
            <a:off x="2445041" y="382019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EE8D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 AD HOC CLORETOS</a:t>
            </a: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10FBA9E5-1750-4B3D-BBD7-BAB0A2091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062" y="52486"/>
            <a:ext cx="1378498" cy="1243839"/>
          </a:xfrm>
          <a:prstGeom prst="rect">
            <a:avLst/>
          </a:prstGeom>
        </p:spPr>
      </p:pic>
      <p:sp>
        <p:nvSpPr>
          <p:cNvPr id="4" name="Title 6">
            <a:extLst>
              <a:ext uri="{FF2B5EF4-FFF2-40B4-BE49-F238E27FC236}">
                <a16:creationId xmlns:a16="http://schemas.microsoft.com/office/drawing/2014/main" id="{53666941-C3A6-4DEB-A271-FC1522FB3296}"/>
              </a:ext>
            </a:extLst>
          </p:cNvPr>
          <p:cNvSpPr txBox="1">
            <a:spLocks/>
          </p:cNvSpPr>
          <p:nvPr/>
        </p:nvSpPr>
        <p:spPr>
          <a:xfrm>
            <a:off x="426560" y="1497493"/>
            <a:ext cx="3619501" cy="877824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87B34"/>
                </a:solidFill>
              </a:rPr>
              <a:t>MISSÃO</a:t>
            </a:r>
            <a:br>
              <a:rPr lang="en-US" b="1" dirty="0">
                <a:solidFill>
                  <a:srgbClr val="087B34"/>
                </a:solidFill>
              </a:rPr>
            </a:br>
            <a:r>
              <a:rPr lang="en-US" b="1" dirty="0">
                <a:solidFill>
                  <a:srgbClr val="087B34"/>
                </a:solidFill>
              </a:rPr>
              <a:t>(</a:t>
            </a:r>
            <a:r>
              <a:rPr lang="en-US" b="1" dirty="0" err="1">
                <a:solidFill>
                  <a:srgbClr val="087B34"/>
                </a:solidFill>
              </a:rPr>
              <a:t>sugestão</a:t>
            </a:r>
            <a:r>
              <a:rPr lang="en-US" b="1" dirty="0">
                <a:solidFill>
                  <a:srgbClr val="087B34"/>
                </a:solidFill>
              </a:rPr>
              <a:t>) 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AB5B52CD-6192-45A4-8EBA-4530C27D1E2F}"/>
              </a:ext>
            </a:extLst>
          </p:cNvPr>
          <p:cNvSpPr txBox="1">
            <a:spLocks/>
          </p:cNvSpPr>
          <p:nvPr/>
        </p:nvSpPr>
        <p:spPr>
          <a:xfrm>
            <a:off x="457200" y="2779776"/>
            <a:ext cx="4041648" cy="25328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>
                <a:solidFill>
                  <a:srgbClr val="087B34"/>
                </a:solidFill>
                <a:latin typeface="Segoe UI" panose="020B0502040204020203" pitchFamily="34" charset="0"/>
              </a:rPr>
              <a:t>Sempre com a premissa da importância da segurança alimentar e à saúde do consumidor, disponibilizar no mercado produtos inovadores reduzindo a barreira comercial ao mercado Brasileiro de suplementos alimentares.</a:t>
            </a:r>
            <a:endParaRPr lang="pt-BR" dirty="0">
              <a:solidFill>
                <a:srgbClr val="087B34"/>
              </a:solidFill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9321ECD9-8E12-41DB-B4B6-7BAA456A4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302" y="1428750"/>
            <a:ext cx="6313279" cy="3682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9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102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244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ABIAD ABIAD</dc:creator>
  <cp:lastModifiedBy>Maria Lucia Rodriguês</cp:lastModifiedBy>
  <cp:revision>136</cp:revision>
  <dcterms:created xsi:type="dcterms:W3CDTF">2021-09-21T18:14:06Z</dcterms:created>
  <dcterms:modified xsi:type="dcterms:W3CDTF">2022-02-22T18:06:51Z</dcterms:modified>
</cp:coreProperties>
</file>