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3" r:id="rId3"/>
    <p:sldId id="278" r:id="rId4"/>
    <p:sldId id="265" r:id="rId5"/>
    <p:sldId id="268" r:id="rId6"/>
    <p:sldId id="267" r:id="rId7"/>
    <p:sldId id="276" r:id="rId8"/>
    <p:sldId id="274" r:id="rId9"/>
    <p:sldId id="277" r:id="rId10"/>
    <p:sldId id="275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7B34"/>
    <a:srgbClr val="EE8D09"/>
    <a:srgbClr val="FBFBFB"/>
    <a:srgbClr val="F3F3F3"/>
    <a:srgbClr val="FDFDFD"/>
    <a:srgbClr val="087D35"/>
    <a:srgbClr val="087A34"/>
    <a:srgbClr val="066A2C"/>
    <a:srgbClr val="07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61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FF38-3F84-41FF-8F04-D900029C7E54}" type="datetimeFigureOut">
              <a:rPr lang="pt-BR" smtClean="0"/>
              <a:t>08/12/2021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6CFD0-4726-4FEA-B02C-4BB8D01F5D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24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i="0" dirty="0">
                <a:solidFill>
                  <a:schemeClr val="tx1"/>
                </a:solidFill>
                <a:effectLst/>
                <a:latin typeface="rawline"/>
              </a:rPr>
              <a:t>XII - plano de amostragem: componente do padrão microbiológico que define o número de unidades amostrais a serem coletadas aleatoriamente de um mesmo lote e analisadas individualmente (n),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CFD0-4726-4FEA-B02C-4BB8D01F5D9E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52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i="0" dirty="0">
                <a:solidFill>
                  <a:schemeClr val="tx1"/>
                </a:solidFill>
                <a:effectLst/>
                <a:latin typeface="rawline"/>
              </a:rPr>
              <a:t>ABORDAGEM TRADICIONAL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CFD0-4726-4FEA-B02C-4BB8D01F5D9E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089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CFD0-4726-4FEA-B02C-4BB8D01F5D9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582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CFD0-4726-4FEA-B02C-4BB8D01F5D9E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430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CFD0-4726-4FEA-B02C-4BB8D01F5D9E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1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6CFD0-4726-4FEA-B02C-4BB8D01F5D9E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24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grupar 10">
            <a:extLst>
              <a:ext uri="{FF2B5EF4-FFF2-40B4-BE49-F238E27FC236}">
                <a16:creationId xmlns:a16="http://schemas.microsoft.com/office/drawing/2014/main" id="{43009774-DB71-486F-ADBD-3058228079E8}"/>
              </a:ext>
            </a:extLst>
          </p:cNvPr>
          <p:cNvGrpSpPr/>
          <p:nvPr userDrawn="1"/>
        </p:nvGrpSpPr>
        <p:grpSpPr>
          <a:xfrm>
            <a:off x="0" y="0"/>
            <a:ext cx="12204000" cy="6901529"/>
            <a:chOff x="0" y="0"/>
            <a:chExt cx="12204000" cy="6901529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D21F7570-C083-43AC-B026-18CB8EFA887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B9C4F159-4B46-4E51-B01F-78EEF9C9FCB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19" b="4983"/>
            <a:stretch/>
          </p:blipFill>
          <p:spPr>
            <a:xfrm>
              <a:off x="1524508" y="675861"/>
              <a:ext cx="9142985" cy="5883965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F8211940-CD8D-426C-B725-65804C6D9D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2" t="97957" r="2137"/>
            <a:stretch/>
          </p:blipFill>
          <p:spPr>
            <a:xfrm>
              <a:off x="0" y="6745357"/>
              <a:ext cx="12204000" cy="1561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761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8780028-F0A9-4956-B480-9275D2326E02}"/>
              </a:ext>
            </a:extLst>
          </p:cNvPr>
          <p:cNvGrpSpPr/>
          <p:nvPr userDrawn="1"/>
        </p:nvGrpSpPr>
        <p:grpSpPr>
          <a:xfrm>
            <a:off x="0" y="0"/>
            <a:ext cx="12204000" cy="6901529"/>
            <a:chOff x="0" y="0"/>
            <a:chExt cx="12204000" cy="6901529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05309A32-C573-49E3-A467-8B55E2DD453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33" b="19429"/>
            <a:stretch/>
          </p:blipFill>
          <p:spPr>
            <a:xfrm>
              <a:off x="1524508" y="914400"/>
              <a:ext cx="9142985" cy="4611189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C6B50E13-791F-4B4B-8093-85D45CCDAB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20ABF922-CD6F-44A4-83F1-2EBAEEBAA81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2" t="97957" r="2137"/>
            <a:stretch/>
          </p:blipFill>
          <p:spPr>
            <a:xfrm>
              <a:off x="0" y="6745357"/>
              <a:ext cx="12204000" cy="156172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E03832D4-BC34-4535-B1A9-E7748B7E01D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288" b="4983"/>
            <a:stretch/>
          </p:blipFill>
          <p:spPr>
            <a:xfrm>
              <a:off x="1524508" y="6029739"/>
              <a:ext cx="9142985" cy="530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795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85E14C2D-7098-4110-AF03-20A2A3800AB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41452BCA-9B08-49C5-B0AD-5EA6393E184A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EE8D09"/>
            </a:solidFill>
            <a:ln>
              <a:solidFill>
                <a:srgbClr val="EE8D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C1E52990-9E6F-40AF-AAC1-07F04507EA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11" y="5993027"/>
              <a:ext cx="1140226" cy="583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308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4298B68C-1359-479F-95E7-A20B4A3AE9E3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A7F33278-DE6B-4655-AD65-D42A8235CB8E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87D35"/>
            </a:solidFill>
            <a:ln>
              <a:solidFill>
                <a:srgbClr val="087D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2DA1EDFF-809C-4432-B2F8-7672DD4947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11" y="5993027"/>
              <a:ext cx="1140226" cy="583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471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B295EB5-8B81-4D58-B11E-9AA42EDA9935}"/>
              </a:ext>
            </a:extLst>
          </p:cNvPr>
          <p:cNvGrpSpPr/>
          <p:nvPr userDrawn="1"/>
        </p:nvGrpSpPr>
        <p:grpSpPr>
          <a:xfrm>
            <a:off x="0" y="0"/>
            <a:ext cx="12192000" cy="6576311"/>
            <a:chOff x="0" y="0"/>
            <a:chExt cx="12192000" cy="6576311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10EA325A-CD51-4147-AEDF-8036ADACA92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24253A2C-F18C-41B5-9674-1E08D9FBF9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3911" y="5993027"/>
              <a:ext cx="1140226" cy="5832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22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>
            <a:extLst>
              <a:ext uri="{FF2B5EF4-FFF2-40B4-BE49-F238E27FC236}">
                <a16:creationId xmlns:a16="http://schemas.microsoft.com/office/drawing/2014/main" id="{4A9D285C-8C7E-456C-9277-EB63B0B10D82}"/>
              </a:ext>
            </a:extLst>
          </p:cNvPr>
          <p:cNvGrpSpPr/>
          <p:nvPr userDrawn="1"/>
        </p:nvGrpSpPr>
        <p:grpSpPr>
          <a:xfrm>
            <a:off x="0" y="0"/>
            <a:ext cx="12192000" cy="4589935"/>
            <a:chOff x="0" y="0"/>
            <a:chExt cx="12192000" cy="4589935"/>
          </a:xfrm>
        </p:grpSpPr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1151D606-AC27-4878-A78E-3D41F4AE3C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33" b="19429"/>
            <a:stretch/>
          </p:blipFill>
          <p:spPr>
            <a:xfrm>
              <a:off x="3029685" y="1502228"/>
              <a:ext cx="6122252" cy="3087707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022403F1-5CDE-4668-ACC9-C41047E242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271"/>
            <a:stretch/>
          </p:blipFill>
          <p:spPr>
            <a:xfrm>
              <a:off x="0" y="0"/>
              <a:ext cx="12192000" cy="530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903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>
            <a:extLst>
              <a:ext uri="{FF2B5EF4-FFF2-40B4-BE49-F238E27FC236}">
                <a16:creationId xmlns:a16="http://schemas.microsoft.com/office/drawing/2014/main" id="{8B6717F6-48E9-4AB8-AF4A-B85F485AAC58}"/>
              </a:ext>
            </a:extLst>
          </p:cNvPr>
          <p:cNvGrpSpPr/>
          <p:nvPr userDrawn="1"/>
        </p:nvGrpSpPr>
        <p:grpSpPr>
          <a:xfrm>
            <a:off x="0" y="1327538"/>
            <a:ext cx="12192001" cy="5530462"/>
            <a:chOff x="0" y="1327538"/>
            <a:chExt cx="12192001" cy="5530462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EF2C30D2-FB6C-4B8B-AEFE-BB931C1AD9B3}"/>
                </a:ext>
              </a:extLst>
            </p:cNvPr>
            <p:cNvGrpSpPr/>
            <p:nvPr userDrawn="1"/>
          </p:nvGrpSpPr>
          <p:grpSpPr>
            <a:xfrm>
              <a:off x="0" y="5146766"/>
              <a:ext cx="12192001" cy="1711234"/>
              <a:chOff x="0" y="5146766"/>
              <a:chExt cx="12192001" cy="1711234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404ABECD-A27E-482D-A335-5369C0036896}"/>
                  </a:ext>
                </a:extLst>
              </p:cNvPr>
              <p:cNvSpPr/>
              <p:nvPr userDrawn="1"/>
            </p:nvSpPr>
            <p:spPr>
              <a:xfrm>
                <a:off x="0" y="5656218"/>
                <a:ext cx="2763956" cy="561702"/>
              </a:xfrm>
              <a:prstGeom prst="rect">
                <a:avLst/>
              </a:prstGeom>
              <a:solidFill>
                <a:srgbClr val="EE8D09"/>
              </a:solidFill>
              <a:ln>
                <a:solidFill>
                  <a:srgbClr val="EE8D0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F74A497E-8C95-4339-8B00-8D20BBA659D5}"/>
                  </a:ext>
                </a:extLst>
              </p:cNvPr>
              <p:cNvSpPr/>
              <p:nvPr userDrawn="1"/>
            </p:nvSpPr>
            <p:spPr>
              <a:xfrm>
                <a:off x="1" y="5708469"/>
                <a:ext cx="12192000" cy="966651"/>
              </a:xfrm>
              <a:prstGeom prst="rect">
                <a:avLst/>
              </a:prstGeom>
              <a:solidFill>
                <a:srgbClr val="087D35"/>
              </a:solidFill>
              <a:ln>
                <a:solidFill>
                  <a:srgbClr val="087B3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1" algn="l"/>
                <a:r>
                  <a:rPr lang="pt-BR" sz="1400" dirty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Arial" panose="020B0604020202020204" pitchFamily="34" charset="0"/>
                  </a:rPr>
                  <a:t>Associação Brasileira da Indústria de Alimentos para Fins Especiais e Congêneres</a:t>
                </a:r>
              </a:p>
              <a:p>
                <a:pPr lvl="1" algn="l"/>
                <a:r>
                  <a:rPr lang="pt-BR" sz="1400" dirty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Arial" panose="020B0604020202020204" pitchFamily="34" charset="0"/>
                  </a:rPr>
                  <a:t>Av. Queiroz Filho, 1560 – Torre Rouxinol, sala 215 – São Paulo – SP – 05319-000</a:t>
                </a:r>
              </a:p>
              <a:p>
                <a:pPr lvl="1" algn="l"/>
                <a:r>
                  <a:rPr lang="pt-BR" sz="1400" dirty="0">
                    <a:solidFill>
                      <a:schemeClr val="bg1">
                        <a:lumMod val="95000"/>
                      </a:schemeClr>
                    </a:solidFill>
                    <a:latin typeface="+mn-lt"/>
                    <a:cs typeface="Arial" panose="020B0604020202020204" pitchFamily="34" charset="0"/>
                  </a:rPr>
                  <a:t>+55 11 3834 – 0608 | abiad@abiad.org.br | www.abiad.org.br</a:t>
                </a:r>
              </a:p>
            </p:txBody>
          </p:sp>
          <p:sp>
            <p:nvSpPr>
              <p:cNvPr id="9" name="Triângulo Retângulo 8">
                <a:extLst>
                  <a:ext uri="{FF2B5EF4-FFF2-40B4-BE49-F238E27FC236}">
                    <a16:creationId xmlns:a16="http://schemas.microsoft.com/office/drawing/2014/main" id="{E4E24F0C-6E2A-47B7-9593-F5A3EA55DEDB}"/>
                  </a:ext>
                </a:extLst>
              </p:cNvPr>
              <p:cNvSpPr/>
              <p:nvPr userDrawn="1"/>
            </p:nvSpPr>
            <p:spPr>
              <a:xfrm rot="16200000">
                <a:off x="10465526" y="5131526"/>
                <a:ext cx="1711234" cy="1741713"/>
              </a:xfrm>
              <a:prstGeom prst="rtTriangle">
                <a:avLst/>
              </a:prstGeom>
              <a:solidFill>
                <a:srgbClr val="EE8D09"/>
              </a:solidFill>
              <a:ln>
                <a:solidFill>
                  <a:srgbClr val="EE8D0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D39BD526-078B-4CEC-AEE5-108B32C433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20" b="20063"/>
            <a:stretch/>
          </p:blipFill>
          <p:spPr>
            <a:xfrm>
              <a:off x="3070025" y="1327538"/>
              <a:ext cx="6051949" cy="32101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86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12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9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EE11EE9-7AC7-4AFA-8E7F-C048B3831280}"/>
              </a:ext>
            </a:extLst>
          </p:cNvPr>
          <p:cNvSpPr txBox="1"/>
          <p:nvPr/>
        </p:nvSpPr>
        <p:spPr>
          <a:xfrm>
            <a:off x="6782937" y="775849"/>
            <a:ext cx="4846417" cy="23814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1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5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EUNIÃO GT AD HOC MELATONINA</a:t>
            </a:r>
          </a:p>
          <a:p>
            <a:pPr algn="ctr">
              <a:lnSpc>
                <a:spcPct val="17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08/12/2021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100" b="1" kern="1200" cap="all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Oval 11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0F6EB04-5444-4192-AFAC-411A7EC8F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572" y="1374798"/>
            <a:ext cx="3780282" cy="3531053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685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985994" y="158053"/>
            <a:ext cx="6772155" cy="118244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 HOC MELATONINA</a:t>
            </a:r>
          </a:p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</a:t>
            </a:r>
            <a:endParaRPr lang="en-US" sz="3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3F1320D-BCD9-4C3D-A942-5D340C3720D2}"/>
              </a:ext>
            </a:extLst>
          </p:cNvPr>
          <p:cNvSpPr txBox="1"/>
          <p:nvPr/>
        </p:nvSpPr>
        <p:spPr>
          <a:xfrm>
            <a:off x="1183804" y="1517476"/>
            <a:ext cx="1011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Ponto Importante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CAFC8A6-6AF1-4CF4-B8E9-7DDDF4BC1031}"/>
              </a:ext>
            </a:extLst>
          </p:cNvPr>
          <p:cNvSpPr txBox="1"/>
          <p:nvPr/>
        </p:nvSpPr>
        <p:spPr>
          <a:xfrm>
            <a:off x="782594" y="2279232"/>
            <a:ext cx="106268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Verdana" panose="020B0604030504040204" pitchFamily="34" charset="0"/>
              </a:rPr>
              <a:t>Solicitações para a reavaliação das condições de uso devem seguir o fluxo usual estabelecido pela RDC nº 243/18, mediante protocolo de petição específica de avaliação de segurança e eficácia, contendo documentação que comprove o atendimento aos requisitos estabelecidos Art. 20 e </a:t>
            </a:r>
            <a:r>
              <a:rPr lang="pt-BR" sz="1800" b="1" dirty="0">
                <a:effectLst/>
                <a:latin typeface="Verdana" panose="020B0604030504040204" pitchFamily="34" charset="0"/>
              </a:rPr>
              <a:t>suprindo as lacunas e preocupações apresentadas</a:t>
            </a:r>
            <a:r>
              <a:rPr lang="pt-BR" sz="1800" dirty="0">
                <a:effectLst/>
                <a:latin typeface="Verdana" panose="020B0604030504040204" pitchFamily="34" charset="0"/>
              </a:rPr>
              <a:t> no relatório sobre a avaliação de segurança e eficácia da melatonina.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800" dirty="0">
              <a:effectLst/>
              <a:latin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8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10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445041" y="382019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>
                <a:solidFill>
                  <a:srgbClr val="EE8D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</a:t>
            </a:r>
            <a:endParaRPr lang="pt-BR" sz="3200" b="1" dirty="0">
              <a:solidFill>
                <a:srgbClr val="EE8D0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Imagem 54">
            <a:extLst>
              <a:ext uri="{FF2B5EF4-FFF2-40B4-BE49-F238E27FC236}">
                <a16:creationId xmlns:a16="http://schemas.microsoft.com/office/drawing/2014/main" id="{10FBA9E5-1750-4B3D-BBD7-BAB0A2091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041" y="198044"/>
            <a:ext cx="1505198" cy="150519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215413" y="2639283"/>
            <a:ext cx="105087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Retomada dos encaminhamentos delineados na reunião de 06/10/21 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Webinar ALANUR – Estudo de caso Melatonina-Dra. Thalita Antony-GGALI/Anvisa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Próximos passos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Imagem 48" descr="Ícone&#10;&#10;Descrição gerada automaticamente">
            <a:extLst>
              <a:ext uri="{FF2B5EF4-FFF2-40B4-BE49-F238E27FC236}">
                <a16:creationId xmlns:a16="http://schemas.microsoft.com/office/drawing/2014/main" id="{668A01A3-1B2D-475C-8829-23DABE5A5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59" y="4465302"/>
            <a:ext cx="412577" cy="412577"/>
          </a:xfrm>
          <a:prstGeom prst="rect">
            <a:avLst/>
          </a:prstGeom>
        </p:spPr>
      </p:pic>
      <p:pic>
        <p:nvPicPr>
          <p:cNvPr id="53" name="Imagem 52" descr="Ícone&#10;&#10;Descrição gerada automaticamente">
            <a:extLst>
              <a:ext uri="{FF2B5EF4-FFF2-40B4-BE49-F238E27FC236}">
                <a16:creationId xmlns:a16="http://schemas.microsoft.com/office/drawing/2014/main" id="{4B5FEDE5-7697-4430-956E-F0440375E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8" y="2639283"/>
            <a:ext cx="395997" cy="395997"/>
          </a:xfrm>
          <a:prstGeom prst="rect">
            <a:avLst/>
          </a:prstGeom>
        </p:spPr>
      </p:pic>
      <p:pic>
        <p:nvPicPr>
          <p:cNvPr id="54" name="Imagem 53" descr="Ícone&#10;&#10;Descrição gerada automaticamente">
            <a:extLst>
              <a:ext uri="{FF2B5EF4-FFF2-40B4-BE49-F238E27FC236}">
                <a16:creationId xmlns:a16="http://schemas.microsoft.com/office/drawing/2014/main" id="{ABD27A15-2A8A-413E-B3A9-43E93937C1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98" y="3429000"/>
            <a:ext cx="412577" cy="41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8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445041" y="382019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EE8D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MEMÓRIA-Reunião 06/10/21</a:t>
            </a:r>
          </a:p>
        </p:txBody>
      </p:sp>
      <p:pic>
        <p:nvPicPr>
          <p:cNvPr id="55" name="Imagem 54">
            <a:extLst>
              <a:ext uri="{FF2B5EF4-FFF2-40B4-BE49-F238E27FC236}">
                <a16:creationId xmlns:a16="http://schemas.microsoft.com/office/drawing/2014/main" id="{10FBA9E5-1750-4B3D-BBD7-BAB0A2091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96" y="69624"/>
            <a:ext cx="1505198" cy="150519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915353" y="1887217"/>
            <a:ext cx="10765370" cy="3469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Levantamento de estudos capazes de suportar a proposta de aumento do limite de melatonina;</a:t>
            </a:r>
          </a:p>
          <a:p>
            <a:endParaRPr lang="pt-BR" sz="2000" b="1" dirty="0">
              <a:solidFill>
                <a:srgbClr val="087B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Henry – 14 estudos – 1 </a:t>
            </a:r>
            <a:r>
              <a:rPr lang="pt-BR" sz="2000" b="1" i="0" dirty="0">
                <a:solidFill>
                  <a:srgbClr val="087B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000" b="0" i="0" dirty="0">
                <a:solidFill>
                  <a:srgbClr val="087B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000" b="1" i="0" dirty="0">
                <a:solidFill>
                  <a:srgbClr val="087B3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análise:</a:t>
            </a:r>
            <a:r>
              <a:rPr lang="pt-BR" sz="20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2000" b="1" dirty="0">
              <a:solidFill>
                <a:srgbClr val="087B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sz="20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estudos suportam uma dose máxima de 2mg de melatonina</a:t>
            </a:r>
          </a:p>
          <a:p>
            <a:pPr marL="285750" indent="-285750">
              <a:buFontTx/>
              <a:buChar char="-"/>
            </a:pPr>
            <a:endParaRPr lang="pt-BR" sz="2000" b="1" dirty="0">
              <a:solidFill>
                <a:srgbClr val="087B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Orçamentos – elaboração do relatório à Anvisa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528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160535" y="16842"/>
            <a:ext cx="1235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 HOC MELATONINA</a:t>
            </a:r>
          </a:p>
          <a:p>
            <a:pPr algn="ctr"/>
            <a:r>
              <a:rPr lang="pt-BR" sz="32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FCD9A60-72EA-49EE-AE76-3396897C8EF6}"/>
              </a:ext>
            </a:extLst>
          </p:cNvPr>
          <p:cNvSpPr txBox="1"/>
          <p:nvPr/>
        </p:nvSpPr>
        <p:spPr>
          <a:xfrm>
            <a:off x="1199746" y="1233467"/>
            <a:ext cx="1050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Webinar ALANUR (11/11)– Estudo de caso Melatonina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7A5EDDC-7292-4489-B207-54263C286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746" y="1742206"/>
            <a:ext cx="9404344" cy="503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7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630937" y="132735"/>
            <a:ext cx="11079282" cy="10217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/>
            <a:r>
              <a:rPr lang="pt-BR" sz="36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 HOC MELATONINA</a:t>
            </a:r>
          </a:p>
          <a:p>
            <a:pPr algn="ctr"/>
            <a:r>
              <a:rPr lang="pt-BR" sz="3600" b="1" dirty="0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17A0D56-EAC7-4C5C-84EF-1F4803FA8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670" y="1489587"/>
            <a:ext cx="6754762" cy="4616246"/>
          </a:xfrm>
          <a:prstGeom prst="rect">
            <a:avLst/>
          </a:prstGeom>
        </p:spPr>
      </p:pic>
      <p:sp>
        <p:nvSpPr>
          <p:cNvPr id="21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708BD89-9AD5-4A53-AE29-2569C8B6B639}"/>
              </a:ext>
            </a:extLst>
          </p:cNvPr>
          <p:cNvSpPr txBox="1"/>
          <p:nvPr/>
        </p:nvSpPr>
        <p:spPr>
          <a:xfrm>
            <a:off x="-1" y="2369772"/>
            <a:ext cx="5294671" cy="33793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*n=10, (</a:t>
            </a:r>
            <a:r>
              <a:rPr lang="en-US" sz="2200" b="1" dirty="0" err="1"/>
              <a:t>Alemanha</a:t>
            </a:r>
            <a:r>
              <a:rPr lang="en-US" sz="2200" b="1" dirty="0"/>
              <a:t>, Argentina, Australia, </a:t>
            </a:r>
            <a:r>
              <a:rPr lang="en-US" sz="2200" b="1" dirty="0" err="1"/>
              <a:t>Canadá</a:t>
            </a:r>
            <a:r>
              <a:rPr lang="en-US" sz="2200" b="1" dirty="0"/>
              <a:t>, Chile, </a:t>
            </a:r>
            <a:r>
              <a:rPr lang="en-US" sz="2200" b="1" dirty="0" err="1"/>
              <a:t>Dinamarca</a:t>
            </a:r>
            <a:r>
              <a:rPr lang="en-US" sz="2200" b="1" dirty="0"/>
              <a:t>, </a:t>
            </a:r>
            <a:r>
              <a:rPr lang="en-US" sz="2200" b="1" dirty="0" err="1"/>
              <a:t>Japão</a:t>
            </a:r>
            <a:r>
              <a:rPr lang="en-US" sz="2200" b="1" dirty="0"/>
              <a:t>, México, Nova </a:t>
            </a:r>
            <a:r>
              <a:rPr lang="en-US" sz="2200" b="1" dirty="0" err="1"/>
              <a:t>Zelândia</a:t>
            </a:r>
            <a:r>
              <a:rPr lang="en-US" sz="2200" b="1" dirty="0"/>
              <a:t>, </a:t>
            </a:r>
            <a:r>
              <a:rPr lang="en-US" sz="2200" b="1" dirty="0" err="1"/>
              <a:t>Reino</a:t>
            </a:r>
            <a:r>
              <a:rPr lang="en-US" sz="2200" b="1" dirty="0"/>
              <a:t> </a:t>
            </a:r>
            <a:r>
              <a:rPr lang="en-US" sz="2200" b="1" dirty="0" err="1"/>
              <a:t>Unido</a:t>
            </a:r>
            <a:r>
              <a:rPr lang="en-US" sz="2200" b="1" dirty="0"/>
              <a:t> e </a:t>
            </a:r>
            <a:r>
              <a:rPr lang="en-US" sz="2200" b="1" dirty="0" err="1"/>
              <a:t>Republica</a:t>
            </a:r>
            <a:r>
              <a:rPr lang="en-US" sz="2200" b="1" dirty="0"/>
              <a:t> </a:t>
            </a:r>
            <a:r>
              <a:rPr lang="en-US" sz="2200" b="1" dirty="0" err="1"/>
              <a:t>Tcheca</a:t>
            </a:r>
            <a:r>
              <a:rPr lang="en-US" sz="2200" b="1" dirty="0"/>
              <a:t>);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**n=1 (EUA);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b="1" dirty="0"/>
              <a:t>***n=9 (</a:t>
            </a:r>
            <a:r>
              <a:rPr lang="en-US" sz="2200" b="1" dirty="0" err="1"/>
              <a:t>Belgica</a:t>
            </a:r>
            <a:r>
              <a:rPr lang="en-US" sz="2200" b="1" dirty="0"/>
              <a:t>, Chipre, </a:t>
            </a:r>
            <a:r>
              <a:rPr lang="en-US" sz="2200" b="1" dirty="0" err="1"/>
              <a:t>Croácia</a:t>
            </a:r>
            <a:r>
              <a:rPr lang="en-US" sz="2200" b="1" dirty="0"/>
              <a:t>, </a:t>
            </a:r>
            <a:r>
              <a:rPr lang="en-US" sz="2200" b="1" dirty="0" err="1"/>
              <a:t>Espanha</a:t>
            </a:r>
            <a:r>
              <a:rPr lang="en-US" sz="2200" b="1" dirty="0"/>
              <a:t>, </a:t>
            </a:r>
            <a:r>
              <a:rPr lang="en-US" sz="2200" b="1" dirty="0" err="1"/>
              <a:t>França</a:t>
            </a:r>
            <a:r>
              <a:rPr lang="en-US" sz="2200" b="1" dirty="0"/>
              <a:t>, </a:t>
            </a:r>
            <a:r>
              <a:rPr lang="en-US" sz="2200" b="1" dirty="0" err="1"/>
              <a:t>Itália</a:t>
            </a:r>
            <a:r>
              <a:rPr lang="en-US" sz="2200" b="1" dirty="0"/>
              <a:t>, </a:t>
            </a:r>
            <a:r>
              <a:rPr lang="en-US" sz="2200" b="1" dirty="0" err="1"/>
              <a:t>Letônia</a:t>
            </a:r>
            <a:r>
              <a:rPr lang="en-US" sz="2200" b="1" dirty="0"/>
              <a:t>, </a:t>
            </a:r>
            <a:r>
              <a:rPr lang="en-US" sz="2200" b="1" dirty="0" err="1"/>
              <a:t>Polônia</a:t>
            </a:r>
            <a:r>
              <a:rPr lang="en-US" sz="22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6110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985994" y="158053"/>
            <a:ext cx="6772155" cy="118244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 HOC MELATONINA</a:t>
            </a:r>
          </a:p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</a:t>
            </a:r>
            <a:endParaRPr lang="en-US" sz="3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3F1320D-BCD9-4C3D-A942-5D340C3720D2}"/>
              </a:ext>
            </a:extLst>
          </p:cNvPr>
          <p:cNvSpPr txBox="1"/>
          <p:nvPr/>
        </p:nvSpPr>
        <p:spPr>
          <a:xfrm>
            <a:off x="1301791" y="1317567"/>
            <a:ext cx="1011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Cenário Regulatório Internacional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20C78F7-8E54-4268-9A47-C508AA9C0C84}"/>
              </a:ext>
            </a:extLst>
          </p:cNvPr>
          <p:cNvSpPr txBox="1"/>
          <p:nvPr/>
        </p:nvSpPr>
        <p:spPr>
          <a:xfrm>
            <a:off x="749986" y="2167645"/>
            <a:ext cx="10281808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cenário internacional, além desses enquadramentos diversos, medicamentos, alimentos e suplementos alimentares, os limites também variavam desde </a:t>
            </a:r>
            <a:r>
              <a:rPr lang="pt-BR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0,1mg até 10mg, a maior parte dos produtos no mundo tinham em torno de 3mg de melatonina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Nos </a:t>
            </a:r>
            <a:r>
              <a:rPr lang="pt-BR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EUA foi verificado que tinham produtos que chegavam até 20mg de melatonina como suplementos alimentares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mesmo as autoridades que autorizaram o uso da melatonina como suplemento </a:t>
            </a:r>
            <a:r>
              <a:rPr lang="pt-BR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não adotaram abordagem tradicional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ou seja, a comprovação de segurança, mediante avaliação de exposição, avaliação de estudos toxicológicos. Mas sim, consideraram um </a:t>
            </a:r>
            <a:r>
              <a:rPr lang="pt-BR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limiar terapêutico</a:t>
            </a:r>
            <a:r>
              <a:rPr lang="pt-BR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a definição da dose limite máximo de segurança de uso da melatonina.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Itália e França partiram do nível de 2mg que é considerado medicamentoso</a:t>
            </a:r>
          </a:p>
        </p:txBody>
      </p:sp>
    </p:spTree>
    <p:extLst>
      <p:ext uri="{BB962C8B-B14F-4D97-AF65-F5344CB8AC3E}">
        <p14:creationId xmlns:p14="http://schemas.microsoft.com/office/powerpoint/2010/main" val="182543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985994" y="158053"/>
            <a:ext cx="6772155" cy="118244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 HOC MELATONINA</a:t>
            </a:r>
          </a:p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</a:t>
            </a:r>
            <a:endParaRPr lang="en-US" sz="3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3F1320D-BCD9-4C3D-A942-5D340C3720D2}"/>
              </a:ext>
            </a:extLst>
          </p:cNvPr>
          <p:cNvSpPr txBox="1"/>
          <p:nvPr/>
        </p:nvSpPr>
        <p:spPr>
          <a:xfrm>
            <a:off x="1036320" y="1477297"/>
            <a:ext cx="1011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u="sng" dirty="0"/>
              <a:t>ANVISA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20C78F7-8E54-4268-9A47-C508AA9C0C84}"/>
              </a:ext>
            </a:extLst>
          </p:cNvPr>
          <p:cNvSpPr txBox="1"/>
          <p:nvPr/>
        </p:nvSpPr>
        <p:spPr>
          <a:xfrm>
            <a:off x="756208" y="2062072"/>
            <a:ext cx="101193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Anvisa seguiu </a:t>
            </a:r>
            <a:r>
              <a:rPr lang="pt-BR" sz="160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todas as etapas 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exigidas para a aprovação de um ingrediente, partiu-se da etapa inicial de caracterização do ingrediente.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melatonina é uma substância que tem uma </a:t>
            </a:r>
            <a:r>
              <a:rPr lang="pt-BR" sz="160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propriedade terapêutica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mas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também está 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presente em alimentos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permitindo o enquadramento como substância bioativa, podendo ser utilizada em alimentos como fonte de suplemento alimentar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Possui especificação na USP Brasil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Estudos demonstraram que a substância tem um perfil de </a:t>
            </a:r>
            <a:r>
              <a:rPr lang="pt-BR" sz="16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genotoxicidade</a:t>
            </a:r>
            <a:r>
              <a:rPr lang="pt-BR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negativo, baixa toxicidade após uma administração única, o risco carcinogênico é mínimo.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0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985994" y="158053"/>
            <a:ext cx="6772155" cy="118244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 HOC MELATONINA</a:t>
            </a:r>
          </a:p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</a:t>
            </a:r>
            <a:endParaRPr lang="en-US" sz="3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3F1320D-BCD9-4C3D-A942-5D340C3720D2}"/>
              </a:ext>
            </a:extLst>
          </p:cNvPr>
          <p:cNvSpPr txBox="1"/>
          <p:nvPr/>
        </p:nvSpPr>
        <p:spPr>
          <a:xfrm>
            <a:off x="630801" y="1407187"/>
            <a:ext cx="1011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ANVISA – IN 102/21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586D3DE-8149-42BF-AF74-39E56D0BA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646" y="2075479"/>
            <a:ext cx="9791516" cy="439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5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5DE5AD2-4791-4E5E-9ABE-452ADF8AAF85}"/>
              </a:ext>
            </a:extLst>
          </p:cNvPr>
          <p:cNvSpPr txBox="1"/>
          <p:nvPr/>
        </p:nvSpPr>
        <p:spPr>
          <a:xfrm>
            <a:off x="2985994" y="158053"/>
            <a:ext cx="6772155" cy="118244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AD HOC MELATONINA</a:t>
            </a:r>
          </a:p>
          <a:p>
            <a:pPr algn="ctr"/>
            <a:r>
              <a:rPr lang="pt-BR" sz="3600" b="1">
                <a:solidFill>
                  <a:srgbClr val="087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Pilar Técnico</a:t>
            </a:r>
            <a:endParaRPr lang="en-US" sz="3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3F1320D-BCD9-4C3D-A942-5D340C3720D2}"/>
              </a:ext>
            </a:extLst>
          </p:cNvPr>
          <p:cNvSpPr txBox="1"/>
          <p:nvPr/>
        </p:nvSpPr>
        <p:spPr>
          <a:xfrm>
            <a:off x="1036320" y="1477297"/>
            <a:ext cx="10119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ANVISA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0C8E0A4-2FC2-4FE7-8385-D093DF451C78}"/>
              </a:ext>
            </a:extLst>
          </p:cNvPr>
          <p:cNvSpPr txBox="1"/>
          <p:nvPr/>
        </p:nvSpPr>
        <p:spPr>
          <a:xfrm>
            <a:off x="693174" y="2020285"/>
            <a:ext cx="10663083" cy="3503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Principal preocupação na aprovação:</a:t>
            </a: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Verdana" panose="020B0604030504040204" pitchFamily="34" charset="0"/>
              </a:rPr>
              <a:t>Os estudos </a:t>
            </a:r>
            <a:r>
              <a:rPr lang="pt-BR" dirty="0">
                <a:latin typeface="Verdana" panose="020B0604030504040204" pitchFamily="34" charset="0"/>
              </a:rPr>
              <a:t>em humanos </a:t>
            </a:r>
            <a:r>
              <a:rPr lang="pt-BR" sz="1800" dirty="0">
                <a:effectLst/>
                <a:latin typeface="Verdana" panose="020B0604030504040204" pitchFamily="34" charset="0"/>
              </a:rPr>
              <a:t>que a Anvisa teve acesso, não foram desenhados para fazer uma comprovação da segurança no consumo da melatonina </a:t>
            </a:r>
            <a:r>
              <a:rPr lang="pt-BR" sz="1800" u="sng" dirty="0">
                <a:effectLst/>
                <a:latin typeface="Verdana" panose="020B0604030504040204" pitchFamily="34" charset="0"/>
              </a:rPr>
              <a:t>por um longo período</a:t>
            </a:r>
            <a:r>
              <a:rPr lang="pt-BR" sz="1800" dirty="0">
                <a:effectLst/>
                <a:latin typeface="Verdana" panose="020B060403050404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pt-BR" dirty="0"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800" dirty="0">
                <a:effectLst/>
                <a:latin typeface="Verdana" panose="020B0604030504040204" pitchFamily="34" charset="0"/>
              </a:rPr>
              <a:t>E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sse foi o principal desafio, porque em regra a aprovação de um ingrediente para uso no setor de alimentos, pressupõe um uso seguro por toda a vida. </a:t>
            </a:r>
            <a:endParaRPr lang="pt-BR" sz="1200" dirty="0">
              <a:effectLst/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200" dirty="0"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200" dirty="0">
              <a:effectLst/>
              <a:latin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89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575</Words>
  <Application>Microsoft Office PowerPoint</Application>
  <PresentationFormat>Widescreen</PresentationFormat>
  <Paragraphs>72</Paragraphs>
  <Slides>11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rawline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ABIAD ABIAD</dc:creator>
  <cp:lastModifiedBy>Maria Lucia Rodriguês</cp:lastModifiedBy>
  <cp:revision>118</cp:revision>
  <dcterms:created xsi:type="dcterms:W3CDTF">2021-09-21T18:14:06Z</dcterms:created>
  <dcterms:modified xsi:type="dcterms:W3CDTF">2021-12-08T15:27:55Z</dcterms:modified>
</cp:coreProperties>
</file>