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8" r:id="rId2"/>
    <p:sldId id="263" r:id="rId3"/>
    <p:sldId id="264" r:id="rId4"/>
    <p:sldId id="265" r:id="rId5"/>
    <p:sldId id="266" r:id="rId6"/>
    <p:sldId id="291" r:id="rId7"/>
    <p:sldId id="267" r:id="rId8"/>
    <p:sldId id="268" r:id="rId9"/>
    <p:sldId id="292" r:id="rId10"/>
    <p:sldId id="269" r:id="rId11"/>
    <p:sldId id="293" r:id="rId12"/>
    <p:sldId id="270" r:id="rId13"/>
    <p:sldId id="271" r:id="rId14"/>
    <p:sldId id="294" r:id="rId15"/>
    <p:sldId id="272" r:id="rId16"/>
    <p:sldId id="273" r:id="rId17"/>
    <p:sldId id="295" r:id="rId18"/>
    <p:sldId id="277" r:id="rId19"/>
    <p:sldId id="278" r:id="rId20"/>
    <p:sldId id="296" r:id="rId21"/>
    <p:sldId id="279" r:id="rId22"/>
    <p:sldId id="280" r:id="rId23"/>
    <p:sldId id="297" r:id="rId24"/>
    <p:sldId id="274" r:id="rId25"/>
    <p:sldId id="275" r:id="rId26"/>
    <p:sldId id="298" r:id="rId27"/>
    <p:sldId id="281" r:id="rId28"/>
    <p:sldId id="282" r:id="rId29"/>
    <p:sldId id="299" r:id="rId30"/>
    <p:sldId id="283" r:id="rId31"/>
    <p:sldId id="284" r:id="rId32"/>
    <p:sldId id="300" r:id="rId33"/>
    <p:sldId id="285" r:id="rId34"/>
    <p:sldId id="286" r:id="rId35"/>
    <p:sldId id="301" r:id="rId36"/>
    <p:sldId id="287" r:id="rId37"/>
    <p:sldId id="288" r:id="rId38"/>
    <p:sldId id="302" r:id="rId39"/>
    <p:sldId id="289" r:id="rId40"/>
    <p:sldId id="290" r:id="rId41"/>
    <p:sldId id="303" r:id="rId42"/>
    <p:sldId id="262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7B34"/>
    <a:srgbClr val="EE8D09"/>
    <a:srgbClr val="FBFBFB"/>
    <a:srgbClr val="F3F3F3"/>
    <a:srgbClr val="FDFDFD"/>
    <a:srgbClr val="087D35"/>
    <a:srgbClr val="087A34"/>
    <a:srgbClr val="066A2C"/>
    <a:srgbClr val="07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3FF38-3F84-41FF-8F04-D900029C7E54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6CFD0-4726-4FEA-B02C-4BB8D01F5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24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grupar 10">
            <a:extLst>
              <a:ext uri="{FF2B5EF4-FFF2-40B4-BE49-F238E27FC236}">
                <a16:creationId xmlns:a16="http://schemas.microsoft.com/office/drawing/2014/main" id="{43009774-DB71-486F-ADBD-3058228079E8}"/>
              </a:ext>
            </a:extLst>
          </p:cNvPr>
          <p:cNvGrpSpPr/>
          <p:nvPr userDrawn="1"/>
        </p:nvGrpSpPr>
        <p:grpSpPr>
          <a:xfrm>
            <a:off x="0" y="0"/>
            <a:ext cx="12204000" cy="6901529"/>
            <a:chOff x="0" y="0"/>
            <a:chExt cx="12204000" cy="6901529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D21F7570-C083-43AC-B026-18CB8EFA887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271"/>
            <a:stretch/>
          </p:blipFill>
          <p:spPr>
            <a:xfrm>
              <a:off x="0" y="0"/>
              <a:ext cx="12192000" cy="530087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B9C4F159-4B46-4E51-B01F-78EEF9C9FCB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19" b="4983"/>
            <a:stretch/>
          </p:blipFill>
          <p:spPr>
            <a:xfrm>
              <a:off x="1524508" y="675861"/>
              <a:ext cx="9142985" cy="5883965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F8211940-CD8D-426C-B725-65804C6D9D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2" t="97957" r="2137"/>
            <a:stretch/>
          </p:blipFill>
          <p:spPr>
            <a:xfrm>
              <a:off x="0" y="6745357"/>
              <a:ext cx="12204000" cy="1561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761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8780028-F0A9-4956-B480-9275D2326E02}"/>
              </a:ext>
            </a:extLst>
          </p:cNvPr>
          <p:cNvGrpSpPr/>
          <p:nvPr userDrawn="1"/>
        </p:nvGrpSpPr>
        <p:grpSpPr>
          <a:xfrm>
            <a:off x="0" y="0"/>
            <a:ext cx="12204000" cy="6901529"/>
            <a:chOff x="0" y="0"/>
            <a:chExt cx="12204000" cy="6901529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05309A32-C573-49E3-A467-8B55E2DD453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33" b="19429"/>
            <a:stretch/>
          </p:blipFill>
          <p:spPr>
            <a:xfrm>
              <a:off x="1524508" y="914400"/>
              <a:ext cx="9142985" cy="4611189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C6B50E13-791F-4B4B-8093-85D45CCDAB8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271"/>
            <a:stretch/>
          </p:blipFill>
          <p:spPr>
            <a:xfrm>
              <a:off x="0" y="0"/>
              <a:ext cx="12192000" cy="530087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20ABF922-CD6F-44A4-83F1-2EBAEEBAA81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2" t="97957" r="2137"/>
            <a:stretch/>
          </p:blipFill>
          <p:spPr>
            <a:xfrm>
              <a:off x="0" y="6745357"/>
              <a:ext cx="12204000" cy="156172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E03832D4-BC34-4535-B1A9-E7748B7E01D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288" b="4983"/>
            <a:stretch/>
          </p:blipFill>
          <p:spPr>
            <a:xfrm>
              <a:off x="1524508" y="6029739"/>
              <a:ext cx="9142985" cy="530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795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85E14C2D-7098-4110-AF03-20A2A3800AB1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41452BCA-9B08-49C5-B0AD-5EA6393E184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EE8D09"/>
            </a:solidFill>
            <a:ln>
              <a:solidFill>
                <a:srgbClr val="EE8D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C1E52990-9E6F-40AF-AAC1-07F04507EA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11" y="5993027"/>
              <a:ext cx="1140226" cy="5832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308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4298B68C-1359-479F-95E7-A20B4A3AE9E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A7F33278-DE6B-4655-AD65-D42A8235CB8E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87D35"/>
            </a:solidFill>
            <a:ln>
              <a:solidFill>
                <a:srgbClr val="087D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2DA1EDFF-809C-4432-B2F8-7672DD4947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11" y="5993027"/>
              <a:ext cx="1140226" cy="5832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471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B295EB5-8B81-4D58-B11E-9AA42EDA9935}"/>
              </a:ext>
            </a:extLst>
          </p:cNvPr>
          <p:cNvGrpSpPr/>
          <p:nvPr userDrawn="1"/>
        </p:nvGrpSpPr>
        <p:grpSpPr>
          <a:xfrm>
            <a:off x="0" y="0"/>
            <a:ext cx="12192000" cy="6576311"/>
            <a:chOff x="0" y="0"/>
            <a:chExt cx="12192000" cy="6576311"/>
          </a:xfrm>
        </p:grpSpPr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10EA325A-CD51-4147-AEDF-8036ADACA92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271"/>
            <a:stretch/>
          </p:blipFill>
          <p:spPr>
            <a:xfrm>
              <a:off x="0" y="0"/>
              <a:ext cx="12192000" cy="530087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24253A2C-F18C-41B5-9674-1E08D9FBF9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11" y="5993027"/>
              <a:ext cx="1140226" cy="5832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22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>
            <a:extLst>
              <a:ext uri="{FF2B5EF4-FFF2-40B4-BE49-F238E27FC236}">
                <a16:creationId xmlns:a16="http://schemas.microsoft.com/office/drawing/2014/main" id="{4A9D285C-8C7E-456C-9277-EB63B0B10D82}"/>
              </a:ext>
            </a:extLst>
          </p:cNvPr>
          <p:cNvGrpSpPr/>
          <p:nvPr userDrawn="1"/>
        </p:nvGrpSpPr>
        <p:grpSpPr>
          <a:xfrm>
            <a:off x="0" y="0"/>
            <a:ext cx="12192000" cy="4589935"/>
            <a:chOff x="0" y="0"/>
            <a:chExt cx="12192000" cy="4589935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1151D606-AC27-4878-A78E-3D41F4AE3C0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33" b="19429"/>
            <a:stretch/>
          </p:blipFill>
          <p:spPr>
            <a:xfrm>
              <a:off x="3029685" y="1502228"/>
              <a:ext cx="6122252" cy="308770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022403F1-5CDE-4668-ACC9-C41047E2421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271"/>
            <a:stretch/>
          </p:blipFill>
          <p:spPr>
            <a:xfrm>
              <a:off x="0" y="0"/>
              <a:ext cx="12192000" cy="530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903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>
            <a:extLst>
              <a:ext uri="{FF2B5EF4-FFF2-40B4-BE49-F238E27FC236}">
                <a16:creationId xmlns:a16="http://schemas.microsoft.com/office/drawing/2014/main" id="{8B6717F6-48E9-4AB8-AF4A-B85F485AAC58}"/>
              </a:ext>
            </a:extLst>
          </p:cNvPr>
          <p:cNvGrpSpPr/>
          <p:nvPr userDrawn="1"/>
        </p:nvGrpSpPr>
        <p:grpSpPr>
          <a:xfrm>
            <a:off x="0" y="1327538"/>
            <a:ext cx="12192001" cy="5530462"/>
            <a:chOff x="0" y="1327538"/>
            <a:chExt cx="12192001" cy="5530462"/>
          </a:xfrm>
        </p:grpSpPr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EF2C30D2-FB6C-4B8B-AEFE-BB931C1AD9B3}"/>
                </a:ext>
              </a:extLst>
            </p:cNvPr>
            <p:cNvGrpSpPr/>
            <p:nvPr userDrawn="1"/>
          </p:nvGrpSpPr>
          <p:grpSpPr>
            <a:xfrm>
              <a:off x="0" y="5146766"/>
              <a:ext cx="12192001" cy="1711234"/>
              <a:chOff x="0" y="5146766"/>
              <a:chExt cx="12192001" cy="1711234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404ABECD-A27E-482D-A335-5369C0036896}"/>
                  </a:ext>
                </a:extLst>
              </p:cNvPr>
              <p:cNvSpPr/>
              <p:nvPr userDrawn="1"/>
            </p:nvSpPr>
            <p:spPr>
              <a:xfrm>
                <a:off x="0" y="5656218"/>
                <a:ext cx="2763956" cy="561702"/>
              </a:xfrm>
              <a:prstGeom prst="rect">
                <a:avLst/>
              </a:prstGeom>
              <a:solidFill>
                <a:srgbClr val="EE8D09"/>
              </a:solidFill>
              <a:ln>
                <a:solidFill>
                  <a:srgbClr val="EE8D0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F74A497E-8C95-4339-8B00-8D20BBA659D5}"/>
                  </a:ext>
                </a:extLst>
              </p:cNvPr>
              <p:cNvSpPr/>
              <p:nvPr userDrawn="1"/>
            </p:nvSpPr>
            <p:spPr>
              <a:xfrm>
                <a:off x="1" y="5708469"/>
                <a:ext cx="12192000" cy="966651"/>
              </a:xfrm>
              <a:prstGeom prst="rect">
                <a:avLst/>
              </a:prstGeom>
              <a:solidFill>
                <a:srgbClr val="087D35"/>
              </a:solidFill>
              <a:ln>
                <a:solidFill>
                  <a:srgbClr val="087B3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 algn="l"/>
                <a:r>
                  <a:rPr lang="pt-BR" sz="1400" dirty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Arial" panose="020B0604020202020204" pitchFamily="34" charset="0"/>
                  </a:rPr>
                  <a:t>Associação Brasileira da Indústria de Alimentos para Fins Especiais e Congêneres</a:t>
                </a:r>
              </a:p>
              <a:p>
                <a:pPr lvl="1" algn="l"/>
                <a:r>
                  <a:rPr lang="pt-BR" sz="1400" dirty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Arial" panose="020B0604020202020204" pitchFamily="34" charset="0"/>
                  </a:rPr>
                  <a:t>Av. Queiroz Filho, 1560 – Torre Rouxinol, sala 215 – São Paulo – SP – 05319-000</a:t>
                </a:r>
              </a:p>
              <a:p>
                <a:pPr lvl="1" algn="l"/>
                <a:r>
                  <a:rPr lang="pt-BR" sz="1400" dirty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Arial" panose="020B0604020202020204" pitchFamily="34" charset="0"/>
                  </a:rPr>
                  <a:t>+55 11 3834 – 0608 | abiad@abiad.org.br | www.abiad.org.br</a:t>
                </a:r>
              </a:p>
            </p:txBody>
          </p:sp>
          <p:sp>
            <p:nvSpPr>
              <p:cNvPr id="9" name="Triângulo Retângulo 8">
                <a:extLst>
                  <a:ext uri="{FF2B5EF4-FFF2-40B4-BE49-F238E27FC236}">
                    <a16:creationId xmlns:a16="http://schemas.microsoft.com/office/drawing/2014/main" id="{E4E24F0C-6E2A-47B7-9593-F5A3EA55DEDB}"/>
                  </a:ext>
                </a:extLst>
              </p:cNvPr>
              <p:cNvSpPr/>
              <p:nvPr userDrawn="1"/>
            </p:nvSpPr>
            <p:spPr>
              <a:xfrm rot="16200000">
                <a:off x="10465526" y="5131526"/>
                <a:ext cx="1711234" cy="1741713"/>
              </a:xfrm>
              <a:prstGeom prst="rtTriangle">
                <a:avLst/>
              </a:prstGeom>
              <a:solidFill>
                <a:srgbClr val="EE8D09"/>
              </a:solidFill>
              <a:ln>
                <a:solidFill>
                  <a:srgbClr val="EE8D0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D39BD526-078B-4CEC-AEE5-108B32C433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20" b="20063"/>
            <a:stretch/>
          </p:blipFill>
          <p:spPr>
            <a:xfrm>
              <a:off x="3070025" y="1327538"/>
              <a:ext cx="6051949" cy="32101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86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12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c 9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EE11EE9-7AC7-4AFA-8E7F-C048B3831280}"/>
              </a:ext>
            </a:extLst>
          </p:cNvPr>
          <p:cNvSpPr txBox="1"/>
          <p:nvPr/>
        </p:nvSpPr>
        <p:spPr>
          <a:xfrm>
            <a:off x="7502953" y="775849"/>
            <a:ext cx="4126401" cy="23814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1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5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EUNIÃO DE COORDENADORES</a:t>
            </a:r>
          </a:p>
          <a:p>
            <a:pPr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10/12/2021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100" b="1" kern="1200" cap="all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Oval 11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0F6EB04-5444-4192-AFAC-411A7EC8F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572" y="1374798"/>
            <a:ext cx="3780282" cy="3531053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96850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SGT AMINOÁCIDOS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709737" y="3358950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9CC27B0-49CA-4A2C-AEFB-8EB009A2DDFE}"/>
              </a:ext>
            </a:extLst>
          </p:cNvPr>
          <p:cNvSpPr/>
          <p:nvPr/>
        </p:nvSpPr>
        <p:spPr>
          <a:xfrm>
            <a:off x="160535" y="1094060"/>
            <a:ext cx="5549201" cy="5747098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400" dirty="0"/>
              <a:t>1.</a:t>
            </a:r>
            <a:r>
              <a:rPr lang="en-US" sz="1400" b="1" u="sng" dirty="0"/>
              <a:t> Claims para </a:t>
            </a:r>
            <a:r>
              <a:rPr lang="en-US" sz="1400" b="1" u="sng" dirty="0" err="1"/>
              <a:t>Aminoácidos</a:t>
            </a:r>
            <a:r>
              <a:rPr lang="en-US" sz="1400" b="1" u="sng" dirty="0"/>
              <a:t>:</a:t>
            </a:r>
          </a:p>
          <a:p>
            <a:pPr algn="just"/>
            <a:endParaRPr lang="en-US" sz="1400" dirty="0"/>
          </a:p>
          <a:p>
            <a:pPr algn="just">
              <a:lnSpc>
                <a:spcPct val="170000"/>
              </a:lnSpc>
            </a:pPr>
            <a:r>
              <a:rPr lang="en-US" sz="1400" dirty="0" err="1"/>
              <a:t>Avaliação</a:t>
            </a:r>
            <a:r>
              <a:rPr lang="en-US" sz="1400" dirty="0"/>
              <a:t> de </a:t>
            </a:r>
            <a:r>
              <a:rPr lang="en-US" sz="1400" dirty="0" err="1"/>
              <a:t>como</a:t>
            </a:r>
            <a:r>
              <a:rPr lang="en-US" sz="1400" dirty="0"/>
              <a:t> </a:t>
            </a:r>
            <a:r>
              <a:rPr lang="en-US" sz="1400" dirty="0" err="1"/>
              <a:t>os</a:t>
            </a:r>
            <a:r>
              <a:rPr lang="en-US" sz="1400" dirty="0"/>
              <a:t> Claims de </a:t>
            </a:r>
            <a:r>
              <a:rPr lang="en-US" sz="1400" dirty="0" err="1"/>
              <a:t>Aminoácidos</a:t>
            </a:r>
            <a:r>
              <a:rPr lang="en-US" sz="1400" dirty="0"/>
              <a:t> </a:t>
            </a:r>
            <a:r>
              <a:rPr lang="en-US" sz="1400" dirty="0" err="1"/>
              <a:t>são</a:t>
            </a:r>
            <a:r>
              <a:rPr lang="en-US" sz="1400" dirty="0"/>
              <a:t> </a:t>
            </a:r>
            <a:r>
              <a:rPr lang="en-US" sz="1400" dirty="0" err="1"/>
              <a:t>considerados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</a:t>
            </a:r>
            <a:r>
              <a:rPr lang="en-US" sz="1400" dirty="0" err="1"/>
              <a:t>Legislações</a:t>
            </a:r>
            <a:r>
              <a:rPr lang="en-US" sz="1400" dirty="0"/>
              <a:t> </a:t>
            </a:r>
            <a:r>
              <a:rPr lang="en-US" sz="1400" dirty="0" err="1"/>
              <a:t>Internacionais</a:t>
            </a:r>
            <a:r>
              <a:rPr lang="en-US" sz="1400" dirty="0"/>
              <a:t> (</a:t>
            </a:r>
            <a:r>
              <a:rPr lang="en-US" sz="1400" dirty="0" err="1"/>
              <a:t>Referências</a:t>
            </a:r>
            <a:r>
              <a:rPr lang="en-US" sz="1400" dirty="0"/>
              <a:t> para à ANVISA):</a:t>
            </a:r>
          </a:p>
          <a:p>
            <a:pPr marL="0" indent="0" algn="just">
              <a:buNone/>
            </a:pPr>
            <a:endParaRPr lang="en-US" sz="1400" dirty="0"/>
          </a:p>
          <a:p>
            <a:pPr lvl="1" algn="just"/>
            <a:r>
              <a:rPr lang="en-US" sz="1400" dirty="0" err="1"/>
              <a:t>Tipos</a:t>
            </a:r>
            <a:r>
              <a:rPr lang="en-US" sz="1400" dirty="0"/>
              <a:t> de </a:t>
            </a:r>
            <a:r>
              <a:rPr lang="en-US" sz="1400" dirty="0" err="1"/>
              <a:t>Alegações</a:t>
            </a:r>
            <a:r>
              <a:rPr lang="en-US" sz="1400" dirty="0"/>
              <a:t>: </a:t>
            </a:r>
            <a:r>
              <a:rPr lang="en-US" sz="1400" dirty="0" err="1"/>
              <a:t>Plenamente</a:t>
            </a:r>
            <a:r>
              <a:rPr lang="en-US" sz="1400" dirty="0"/>
              <a:t> </a:t>
            </a:r>
            <a:r>
              <a:rPr lang="en-US" sz="1400" dirty="0" err="1"/>
              <a:t>Reconhecidas</a:t>
            </a:r>
            <a:r>
              <a:rPr lang="en-US" sz="1400" dirty="0"/>
              <a:t> </a:t>
            </a:r>
            <a:r>
              <a:rPr lang="en-US" sz="1400" dirty="0" err="1"/>
              <a:t>ou</a:t>
            </a:r>
            <a:r>
              <a:rPr lang="en-US" sz="1400" dirty="0"/>
              <a:t> </a:t>
            </a:r>
            <a:r>
              <a:rPr lang="en-US" sz="1400" dirty="0" err="1"/>
              <a:t>Específicas</a:t>
            </a:r>
            <a:r>
              <a:rPr lang="en-US" sz="1400" dirty="0"/>
              <a:t> (se </a:t>
            </a:r>
            <a:r>
              <a:rPr lang="en-US" sz="1400" dirty="0" err="1"/>
              <a:t>houver</a:t>
            </a:r>
            <a:r>
              <a:rPr lang="en-US" sz="1400" dirty="0"/>
              <a:t>…)</a:t>
            </a:r>
          </a:p>
          <a:p>
            <a:pPr lvl="1" algn="just"/>
            <a:r>
              <a:rPr lang="en-US" sz="1400" dirty="0" err="1"/>
              <a:t>Níveis</a:t>
            </a:r>
            <a:r>
              <a:rPr lang="en-US" sz="1400" dirty="0"/>
              <a:t> de </a:t>
            </a:r>
            <a:r>
              <a:rPr lang="en-US" sz="1400" dirty="0" err="1"/>
              <a:t>Evidência</a:t>
            </a:r>
            <a:r>
              <a:rPr lang="en-US" sz="1400" dirty="0"/>
              <a:t> para </a:t>
            </a:r>
            <a:r>
              <a:rPr lang="en-US" sz="1400" dirty="0" err="1"/>
              <a:t>cada</a:t>
            </a:r>
            <a:r>
              <a:rPr lang="en-US" sz="1400" dirty="0"/>
              <a:t> </a:t>
            </a:r>
            <a:r>
              <a:rPr lang="en-US" sz="1400" dirty="0" err="1"/>
              <a:t>uma</a:t>
            </a:r>
            <a:r>
              <a:rPr lang="en-US" sz="1400" dirty="0"/>
              <a:t> </a:t>
            </a:r>
            <a:r>
              <a:rPr lang="en-US" sz="1400" dirty="0" err="1"/>
              <a:t>delas</a:t>
            </a:r>
            <a:r>
              <a:rPr lang="en-US" sz="1400" dirty="0"/>
              <a:t> (se </a:t>
            </a:r>
            <a:r>
              <a:rPr lang="en-US" sz="1400" dirty="0" err="1"/>
              <a:t>houver</a:t>
            </a:r>
            <a:r>
              <a:rPr lang="en-US" sz="1400" dirty="0"/>
              <a:t>…)</a:t>
            </a:r>
          </a:p>
          <a:p>
            <a:pPr lvl="1" algn="just"/>
            <a:r>
              <a:rPr lang="en-US" sz="1400" dirty="0" err="1"/>
              <a:t>Critérios</a:t>
            </a:r>
            <a:r>
              <a:rPr lang="en-US" sz="1400" dirty="0"/>
              <a:t> de </a:t>
            </a:r>
            <a:r>
              <a:rPr lang="en-US" sz="1400" dirty="0" err="1"/>
              <a:t>Formulação</a:t>
            </a:r>
            <a:r>
              <a:rPr lang="en-US" sz="1400" dirty="0"/>
              <a:t> para </a:t>
            </a:r>
            <a:r>
              <a:rPr lang="en-US" sz="1400" dirty="0" err="1"/>
              <a:t>Atendimento</a:t>
            </a:r>
            <a:r>
              <a:rPr lang="en-US" sz="1400" dirty="0"/>
              <a:t> dos Claims (</a:t>
            </a:r>
            <a:r>
              <a:rPr lang="en-US" sz="1400" dirty="0" err="1"/>
              <a:t>Quantidades</a:t>
            </a:r>
            <a:r>
              <a:rPr lang="en-US" sz="1400" dirty="0"/>
              <a:t> </a:t>
            </a:r>
            <a:r>
              <a:rPr lang="en-US" sz="1400" dirty="0" err="1"/>
              <a:t>Mínimas</a:t>
            </a:r>
            <a:r>
              <a:rPr lang="en-US" sz="1400" dirty="0"/>
              <a:t>)</a:t>
            </a:r>
          </a:p>
          <a:p>
            <a:pPr lvl="1" algn="just"/>
            <a:r>
              <a:rPr lang="en-US" sz="1400" dirty="0"/>
              <a:t>Lista </a:t>
            </a:r>
            <a:r>
              <a:rPr lang="en-US" sz="1400" dirty="0" err="1"/>
              <a:t>Positiva</a:t>
            </a:r>
            <a:r>
              <a:rPr lang="en-US" sz="1400" dirty="0"/>
              <a:t> de Claims </a:t>
            </a:r>
            <a:r>
              <a:rPr lang="en-US" sz="1400" dirty="0" err="1"/>
              <a:t>ou</a:t>
            </a:r>
            <a:r>
              <a:rPr lang="en-US" sz="1400" dirty="0"/>
              <a:t> </a:t>
            </a:r>
            <a:r>
              <a:rPr lang="en-US" sz="1400" dirty="0" err="1"/>
              <a:t>Avaliação</a:t>
            </a:r>
            <a:r>
              <a:rPr lang="en-US" sz="1400" dirty="0"/>
              <a:t> Caso-a-Caso</a:t>
            </a:r>
          </a:p>
          <a:p>
            <a:pPr marL="274320" lvl="1" indent="0" algn="just">
              <a:buNone/>
            </a:pPr>
            <a:endParaRPr lang="en-US" sz="1400" dirty="0"/>
          </a:p>
          <a:p>
            <a:pPr marL="274320" lvl="1" indent="0" algn="just">
              <a:buNone/>
            </a:pPr>
            <a:r>
              <a:rPr lang="en-US" sz="1400" dirty="0"/>
              <a:t>…DISCUSSÃO COM ANVISA SOBRE POSSÍVEIS TRATAIVAS ALTERNATIVAS PARA CLAIMS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b="1" u="sng" dirty="0" err="1"/>
              <a:t>Segurança</a:t>
            </a:r>
            <a:r>
              <a:rPr lang="en-US" sz="1400" b="1" u="sng" dirty="0"/>
              <a:t> de </a:t>
            </a:r>
            <a:r>
              <a:rPr lang="en-US" sz="1400" b="1" u="sng" dirty="0" err="1"/>
              <a:t>Aminoácidos</a:t>
            </a:r>
            <a:r>
              <a:rPr lang="en-US" sz="1400" b="1" u="sng" dirty="0"/>
              <a:t>:</a:t>
            </a:r>
          </a:p>
          <a:p>
            <a:pPr marL="0" indent="0" algn="just">
              <a:buNone/>
            </a:pPr>
            <a:endParaRPr lang="en-US" sz="1400" b="1" u="sng" dirty="0"/>
          </a:p>
          <a:p>
            <a:pPr algn="just">
              <a:lnSpc>
                <a:spcPct val="170000"/>
              </a:lnSpc>
            </a:pPr>
            <a:r>
              <a:rPr lang="en-US" sz="1400" dirty="0" err="1"/>
              <a:t>Consumo</a:t>
            </a:r>
            <a:r>
              <a:rPr lang="en-US" sz="1400" dirty="0"/>
              <a:t> de </a:t>
            </a:r>
            <a:r>
              <a:rPr lang="en-US" sz="1400" dirty="0" err="1"/>
              <a:t>Aminoácidos</a:t>
            </a:r>
            <a:r>
              <a:rPr lang="en-US" sz="1400" dirty="0"/>
              <a:t> no Brasil de </a:t>
            </a:r>
            <a:r>
              <a:rPr lang="en-US" sz="1400" dirty="0" err="1"/>
              <a:t>acordo</a:t>
            </a:r>
            <a:r>
              <a:rPr lang="en-US" sz="1400" dirty="0"/>
              <a:t> com a POF 2017 – 2018 para </a:t>
            </a:r>
            <a:r>
              <a:rPr lang="en-US" sz="1400" dirty="0" err="1"/>
              <a:t>subsidiar</a:t>
            </a:r>
            <a:r>
              <a:rPr lang="en-US" sz="1400" dirty="0"/>
              <a:t> </a:t>
            </a:r>
            <a:r>
              <a:rPr lang="en-US" sz="1400" dirty="0" err="1"/>
              <a:t>pleitos</a:t>
            </a:r>
            <a:r>
              <a:rPr lang="en-US" sz="1400" dirty="0"/>
              <a:t> </a:t>
            </a:r>
            <a:r>
              <a:rPr lang="en-US" sz="1400" dirty="0" err="1"/>
              <a:t>específicos</a:t>
            </a:r>
            <a:r>
              <a:rPr lang="en-US" sz="1400" dirty="0"/>
              <a:t> de </a:t>
            </a:r>
            <a:r>
              <a:rPr lang="en-US" sz="1400" dirty="0" err="1"/>
              <a:t>empresas</a:t>
            </a:r>
            <a:r>
              <a:rPr lang="en-US" sz="1400" dirty="0"/>
              <a:t> &gt;&gt; No </a:t>
            </a:r>
            <a:r>
              <a:rPr lang="en-US" sz="1400" dirty="0" err="1"/>
              <a:t>passado</a:t>
            </a:r>
            <a:r>
              <a:rPr lang="en-US" sz="1400" dirty="0"/>
              <a:t> </a:t>
            </a:r>
            <a:r>
              <a:rPr lang="en-US" sz="1400" dirty="0" err="1"/>
              <a:t>foi</a:t>
            </a:r>
            <a:r>
              <a:rPr lang="en-US" sz="1400" dirty="0"/>
              <a:t> </a:t>
            </a:r>
            <a:r>
              <a:rPr lang="en-US" sz="1400" dirty="0" err="1"/>
              <a:t>feito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</a:t>
            </a:r>
            <a:r>
              <a:rPr lang="en-US" sz="1400" dirty="0" err="1"/>
              <a:t>parceria</a:t>
            </a:r>
            <a:r>
              <a:rPr lang="en-US" sz="1400" dirty="0"/>
              <a:t> com o ILSI. </a:t>
            </a:r>
            <a:r>
              <a:rPr lang="en-US" sz="1400" dirty="0" err="1"/>
              <a:t>Avaliação</a:t>
            </a:r>
            <a:r>
              <a:rPr lang="en-US" sz="1400" dirty="0"/>
              <a:t> da </a:t>
            </a:r>
            <a:r>
              <a:rPr lang="en-US" sz="1400" dirty="0" err="1"/>
              <a:t>indicação</a:t>
            </a:r>
            <a:r>
              <a:rPr lang="en-US" sz="1400" dirty="0"/>
              <a:t> de expert's para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trabalho</a:t>
            </a:r>
            <a:r>
              <a:rPr lang="en-US" sz="1400" dirty="0"/>
              <a:t>. </a:t>
            </a:r>
          </a:p>
          <a:p>
            <a:r>
              <a:rPr lang="pt-BR" dirty="0"/>
              <a:t>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4BC1FC2-B2FB-47D3-8694-263AAF60EBF2}"/>
              </a:ext>
            </a:extLst>
          </p:cNvPr>
          <p:cNvSpPr/>
          <p:nvPr/>
        </p:nvSpPr>
        <p:spPr>
          <a:xfrm>
            <a:off x="6957088" y="1215104"/>
            <a:ext cx="5074376" cy="5626054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 err="1"/>
              <a:t>Legislações</a:t>
            </a:r>
            <a:r>
              <a:rPr lang="en-US" sz="1800" b="1" u="sng" dirty="0"/>
              <a:t> Brasil e LATAM:</a:t>
            </a:r>
          </a:p>
          <a:p>
            <a:pPr marL="0" indent="0" algn="just">
              <a:buNone/>
            </a:pPr>
            <a:endParaRPr lang="en-US" sz="1800" b="1" u="sng" dirty="0"/>
          </a:p>
          <a:p>
            <a:pPr algn="just"/>
            <a:r>
              <a:rPr lang="en-US" sz="1800" dirty="0" err="1"/>
              <a:t>Acompahamento</a:t>
            </a:r>
            <a:r>
              <a:rPr lang="en-US" sz="1800" dirty="0"/>
              <a:t> das </a:t>
            </a:r>
            <a:r>
              <a:rPr lang="en-US" sz="1800" dirty="0" err="1"/>
              <a:t>Legislações</a:t>
            </a:r>
            <a:r>
              <a:rPr lang="en-US" sz="1800" dirty="0"/>
              <a:t> de Suplementos Alimentares </a:t>
            </a:r>
            <a:r>
              <a:rPr lang="en-US" sz="1800" dirty="0" err="1"/>
              <a:t>na</a:t>
            </a:r>
            <a:r>
              <a:rPr lang="en-US" sz="1800" dirty="0"/>
              <a:t> LATAM e </a:t>
            </a:r>
            <a:r>
              <a:rPr lang="en-US" sz="1800" dirty="0" err="1"/>
              <a:t>endereçamento</a:t>
            </a:r>
            <a:r>
              <a:rPr lang="en-US" sz="1800" dirty="0"/>
              <a:t> de </a:t>
            </a:r>
            <a:r>
              <a:rPr lang="en-US" sz="1800" dirty="0" err="1"/>
              <a:t>Propostas</a:t>
            </a:r>
            <a:r>
              <a:rPr lang="en-US" sz="1800" dirty="0"/>
              <a:t> (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parceria</a:t>
            </a:r>
            <a:r>
              <a:rPr lang="en-US" sz="1800" dirty="0"/>
              <a:t> com ALANUR) para </a:t>
            </a:r>
            <a:r>
              <a:rPr lang="en-US" sz="1800" dirty="0" err="1"/>
              <a:t>inclusão</a:t>
            </a:r>
            <a:r>
              <a:rPr lang="en-US" sz="1800" dirty="0"/>
              <a:t> de </a:t>
            </a:r>
            <a:r>
              <a:rPr lang="en-US" sz="1800" dirty="0" err="1"/>
              <a:t>Aminoácidos</a:t>
            </a:r>
            <a:r>
              <a:rPr lang="en-US" sz="1800" dirty="0"/>
              <a:t> de forma </a:t>
            </a:r>
            <a:r>
              <a:rPr lang="en-US" sz="1800" dirty="0" err="1"/>
              <a:t>alinhada</a:t>
            </a:r>
            <a:r>
              <a:rPr lang="en-US" sz="1800" dirty="0"/>
              <a:t> com o Brasil;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 err="1"/>
              <a:t>Acompanhmento</a:t>
            </a:r>
            <a:r>
              <a:rPr lang="en-US" sz="1800" dirty="0"/>
              <a:t> das </a:t>
            </a:r>
            <a:r>
              <a:rPr lang="en-US" sz="1800" dirty="0" err="1"/>
              <a:t>Legislações</a:t>
            </a:r>
            <a:r>
              <a:rPr lang="en-US" sz="1800" dirty="0"/>
              <a:t> de </a:t>
            </a:r>
            <a:r>
              <a:rPr lang="en-US" sz="1800" dirty="0" err="1"/>
              <a:t>Fortificados</a:t>
            </a:r>
            <a:r>
              <a:rPr lang="en-US" sz="1800" dirty="0"/>
              <a:t> no Brasil e LATAM para </a:t>
            </a:r>
            <a:r>
              <a:rPr lang="en-US" sz="1800" dirty="0" err="1"/>
              <a:t>endereçar</a:t>
            </a:r>
            <a:r>
              <a:rPr lang="en-US" sz="1800" dirty="0"/>
              <a:t> </a:t>
            </a:r>
            <a:r>
              <a:rPr lang="en-US" sz="1800" dirty="0" err="1"/>
              <a:t>propostas</a:t>
            </a:r>
            <a:r>
              <a:rPr lang="en-US" sz="1800" dirty="0"/>
              <a:t> que </a:t>
            </a:r>
            <a:r>
              <a:rPr lang="en-US" sz="1800" dirty="0" err="1"/>
              <a:t>possam</a:t>
            </a:r>
            <a:r>
              <a:rPr lang="en-US" sz="1800" dirty="0"/>
              <a:t> </a:t>
            </a:r>
            <a:r>
              <a:rPr lang="en-US" sz="1800" dirty="0" err="1"/>
              <a:t>ampliar</a:t>
            </a:r>
            <a:r>
              <a:rPr lang="en-US" sz="1800" dirty="0"/>
              <a:t> o </a:t>
            </a:r>
            <a:r>
              <a:rPr lang="en-US" sz="1800" dirty="0" err="1"/>
              <a:t>Escopo</a:t>
            </a:r>
            <a:r>
              <a:rPr lang="en-US" sz="1800" dirty="0"/>
              <a:t> de </a:t>
            </a:r>
            <a:r>
              <a:rPr lang="en-US" sz="1800" dirty="0" err="1"/>
              <a:t>Uso</a:t>
            </a:r>
            <a:r>
              <a:rPr lang="en-US" sz="1800" dirty="0"/>
              <a:t> de </a:t>
            </a:r>
            <a:r>
              <a:rPr lang="en-US" sz="1800" dirty="0" err="1"/>
              <a:t>Aminoácidos</a:t>
            </a:r>
            <a:r>
              <a:rPr lang="en-US" sz="1800" dirty="0"/>
              <a:t> para </a:t>
            </a:r>
            <a:r>
              <a:rPr lang="en-US" sz="1800" dirty="0" err="1"/>
              <a:t>categorias</a:t>
            </a:r>
            <a:r>
              <a:rPr lang="en-US" sz="1800" dirty="0"/>
              <a:t> de </a:t>
            </a:r>
            <a:r>
              <a:rPr lang="en-US" sz="1800" dirty="0" err="1"/>
              <a:t>alimentos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geral</a:t>
            </a:r>
            <a:r>
              <a:rPr lang="en-US" sz="1800" dirty="0"/>
              <a:t>;</a:t>
            </a:r>
            <a:endParaRPr lang="en-US" sz="2800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b="1" dirty="0"/>
          </a:p>
          <a:p>
            <a:r>
              <a:rPr lang="pt-BR" b="1" dirty="0"/>
              <a:t>PRAZOS - ?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1239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SGT AMINOÁCIDOS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- Objetivos 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423141" y="3429000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3E16803-3E0F-47A0-AAA4-8AAEB0399D3C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en-US" sz="1800" dirty="0" err="1"/>
              <a:t>Avaliar</a:t>
            </a:r>
            <a:r>
              <a:rPr lang="en-US" sz="1800" dirty="0"/>
              <a:t> </a:t>
            </a:r>
            <a:r>
              <a:rPr lang="en-US" sz="1800" dirty="0" err="1"/>
              <a:t>internamente</a:t>
            </a:r>
            <a:r>
              <a:rPr lang="en-US" sz="1800" dirty="0"/>
              <a:t> a </a:t>
            </a:r>
            <a:r>
              <a:rPr lang="en-US" sz="1800" dirty="0" err="1"/>
              <a:t>possibilidade</a:t>
            </a:r>
            <a:r>
              <a:rPr lang="en-US" sz="1800" dirty="0"/>
              <a:t> de </a:t>
            </a:r>
            <a:r>
              <a:rPr lang="en-US" sz="1800" dirty="0" err="1"/>
              <a:t>execução</a:t>
            </a:r>
            <a:r>
              <a:rPr lang="en-US" sz="1800" dirty="0"/>
              <a:t> de Plano de Comunicação de </a:t>
            </a:r>
            <a:r>
              <a:rPr lang="en-US" sz="1800" dirty="0" err="1"/>
              <a:t>Aminoácidos</a:t>
            </a:r>
            <a:r>
              <a:rPr lang="en-US" sz="1800" dirty="0"/>
              <a:t> (similar </a:t>
            </a:r>
            <a:r>
              <a:rPr lang="en-US" sz="1800" dirty="0" err="1"/>
              <a:t>ao</a:t>
            </a:r>
            <a:r>
              <a:rPr lang="en-US" sz="1800" dirty="0"/>
              <a:t> de </a:t>
            </a:r>
            <a:r>
              <a:rPr lang="en-US" sz="1800" dirty="0" err="1"/>
              <a:t>Edulcorantes</a:t>
            </a:r>
            <a:r>
              <a:rPr lang="en-US" sz="1800" dirty="0"/>
              <a:t>) com o </a:t>
            </a:r>
            <a:r>
              <a:rPr lang="en-US" sz="1800" dirty="0" err="1"/>
              <a:t>objetivo</a:t>
            </a:r>
            <a:r>
              <a:rPr lang="en-US" sz="1800" dirty="0"/>
              <a:t> de </a:t>
            </a:r>
            <a:r>
              <a:rPr lang="en-US" sz="1800" dirty="0" err="1"/>
              <a:t>ampliar</a:t>
            </a:r>
            <a:r>
              <a:rPr lang="en-US" sz="1800" dirty="0"/>
              <a:t> o </a:t>
            </a:r>
            <a:r>
              <a:rPr lang="en-US" sz="1800" dirty="0" err="1"/>
              <a:t>conhecimento</a:t>
            </a:r>
            <a:r>
              <a:rPr lang="en-US" sz="1800" dirty="0"/>
              <a:t> da </a:t>
            </a:r>
            <a:r>
              <a:rPr lang="en-US" sz="1800" dirty="0" err="1"/>
              <a:t>população</a:t>
            </a:r>
            <a:r>
              <a:rPr lang="en-US" sz="1800" dirty="0"/>
              <a:t> de forma </a:t>
            </a:r>
            <a:r>
              <a:rPr lang="en-US" sz="1800" dirty="0" err="1"/>
              <a:t>indireta</a:t>
            </a:r>
            <a:r>
              <a:rPr lang="en-US" sz="1800" dirty="0"/>
              <a:t> </a:t>
            </a:r>
            <a:r>
              <a:rPr lang="en-US" sz="1800" dirty="0" err="1"/>
              <a:t>pelas</a:t>
            </a:r>
            <a:r>
              <a:rPr lang="en-US" sz="1800" dirty="0"/>
              <a:t> Redes </a:t>
            </a:r>
            <a:r>
              <a:rPr lang="en-US" sz="1800" dirty="0" err="1"/>
              <a:t>Sociais</a:t>
            </a:r>
            <a:r>
              <a:rPr lang="en-US" sz="1800" dirty="0"/>
              <a:t> e sob a </a:t>
            </a:r>
            <a:r>
              <a:rPr lang="en-US" sz="1800" dirty="0" err="1"/>
              <a:t>chancela</a:t>
            </a:r>
            <a:r>
              <a:rPr lang="en-US" sz="1800" dirty="0"/>
              <a:t> da ABIAD;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2) </a:t>
            </a:r>
            <a:r>
              <a:rPr lang="en-US" sz="1800" dirty="0" err="1"/>
              <a:t>Realização</a:t>
            </a:r>
            <a:r>
              <a:rPr lang="en-US" sz="1800" dirty="0"/>
              <a:t> de </a:t>
            </a:r>
            <a:r>
              <a:rPr lang="en-US" sz="1800" dirty="0" err="1"/>
              <a:t>Fichas</a:t>
            </a:r>
            <a:r>
              <a:rPr lang="en-US" sz="1800" dirty="0"/>
              <a:t> </a:t>
            </a:r>
            <a:r>
              <a:rPr lang="en-US" sz="1800" dirty="0" err="1"/>
              <a:t>Técnicas</a:t>
            </a:r>
            <a:r>
              <a:rPr lang="en-US" sz="1800" dirty="0"/>
              <a:t> para </a:t>
            </a:r>
            <a:r>
              <a:rPr lang="en-US" sz="1800" dirty="0" err="1"/>
              <a:t>cada</a:t>
            </a:r>
            <a:r>
              <a:rPr lang="en-US" sz="1800" dirty="0"/>
              <a:t> </a:t>
            </a:r>
            <a:r>
              <a:rPr lang="en-US" sz="1800" dirty="0" err="1"/>
              <a:t>Aminoácido</a:t>
            </a:r>
            <a:r>
              <a:rPr lang="en-US" sz="1800" dirty="0"/>
              <a:t> com o </a:t>
            </a:r>
            <a:r>
              <a:rPr lang="en-US" sz="1800" dirty="0" err="1"/>
              <a:t>objetivo</a:t>
            </a:r>
            <a:r>
              <a:rPr lang="en-US" sz="1800" dirty="0"/>
              <a:t> de </a:t>
            </a:r>
            <a:r>
              <a:rPr lang="en-US" sz="1800" dirty="0" err="1"/>
              <a:t>facilitar</a:t>
            </a:r>
            <a:r>
              <a:rPr lang="en-US" sz="1800" dirty="0"/>
              <a:t> a Comunicação com a </a:t>
            </a:r>
            <a:r>
              <a:rPr lang="en-US" sz="1800" dirty="0" err="1"/>
              <a:t>Mídia</a:t>
            </a:r>
            <a:r>
              <a:rPr lang="en-US" sz="1800" dirty="0"/>
              <a:t>;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3) </a:t>
            </a:r>
            <a:r>
              <a:rPr lang="en-US" sz="1800" dirty="0" err="1"/>
              <a:t>Disponibilização</a:t>
            </a:r>
            <a:r>
              <a:rPr lang="en-US" sz="1800" dirty="0"/>
              <a:t> para Palestras e Eventos </a:t>
            </a:r>
            <a:r>
              <a:rPr lang="en-US" sz="1800" dirty="0" err="1"/>
              <a:t>Científicos</a:t>
            </a:r>
            <a:r>
              <a:rPr lang="en-US" sz="1800" dirty="0"/>
              <a:t> </a:t>
            </a:r>
            <a:r>
              <a:rPr lang="en-US" sz="1800" dirty="0" err="1"/>
              <a:t>relacionados</a:t>
            </a:r>
            <a:r>
              <a:rPr lang="en-US" sz="1800" dirty="0"/>
              <a:t> </a:t>
            </a:r>
            <a:r>
              <a:rPr lang="en-US" sz="1800" dirty="0" err="1"/>
              <a:t>aos</a:t>
            </a:r>
            <a:r>
              <a:rPr lang="en-US" sz="1800" dirty="0"/>
              <a:t> </a:t>
            </a:r>
            <a:r>
              <a:rPr lang="en-US" sz="1800" dirty="0" err="1"/>
              <a:t>Tema</a:t>
            </a:r>
            <a:r>
              <a:rPr lang="en-US" sz="1800" dirty="0"/>
              <a:t> (sob </a:t>
            </a:r>
            <a:r>
              <a:rPr lang="en-US" sz="1800" dirty="0" err="1"/>
              <a:t>demanda</a:t>
            </a:r>
            <a:r>
              <a:rPr lang="en-US" sz="1800" dirty="0"/>
              <a:t>) –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parceria</a:t>
            </a:r>
            <a:r>
              <a:rPr lang="en-US" sz="1800" dirty="0"/>
              <a:t> com ALANUR (?)</a:t>
            </a:r>
          </a:p>
          <a:p>
            <a:pPr algn="just"/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7B25126-8E7E-4D68-B465-EF3918F68960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endParaRPr lang="pt-BR" b="1" dirty="0"/>
          </a:p>
          <a:p>
            <a:r>
              <a:rPr lang="pt-BR" b="1" dirty="0"/>
              <a:t>PRAZOS - ?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6151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SGT SUPLEMENTOS PARA CRIANÇAS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669627" y="3429000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FC2FA96-9A44-4A5E-9AF2-A1363E7B9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80" y="1137225"/>
            <a:ext cx="5238751" cy="580292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4183C74-5FF4-45DC-8526-79F798A9A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767" y="1137225"/>
            <a:ext cx="5125699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6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SGT SUPLEMENTOS PARA CRIANÇAS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593966" y="3429000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47BD87A-7514-4717-969A-A99055CB3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63" y="1106536"/>
            <a:ext cx="5420687" cy="575146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2F81EB5-44F5-4217-81EE-96945DC7F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314" y="1137224"/>
            <a:ext cx="5345024" cy="57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14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SGT SUPLEMENTOS  PARA CRIANÇAS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– Fichas Técnicas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B940D6-06D0-4F60-8BAC-9503267A1E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90" t="26826" r="30963" b="8596"/>
          <a:stretch/>
        </p:blipFill>
        <p:spPr>
          <a:xfrm>
            <a:off x="2897946" y="1588383"/>
            <a:ext cx="6513340" cy="5027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099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ADITIVOS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669627" y="3429000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564C654-57DE-47D9-8D30-5E1874D9EA1D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pt-BR" dirty="0"/>
              <a:t>Proposta de otimização de revisão, aprovação e inclusão de novos aditivos ;</a:t>
            </a:r>
          </a:p>
          <a:p>
            <a:pPr marL="342900" indent="-342900" algn="just">
              <a:buAutoNum type="arabicPeriod"/>
            </a:pP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2. Pedido de reunião para apresentação da proposta de trabalho para ANVISA;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3. Pedido de reunião para apresentação da proposta final de trabalho para ANVISA;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B43FA14-10E8-44E7-A256-6A2455AFCCE7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1. Dez/2021</a:t>
            </a:r>
          </a:p>
          <a:p>
            <a:endParaRPr lang="pt-BR" dirty="0"/>
          </a:p>
          <a:p>
            <a:r>
              <a:rPr lang="pt-BR" dirty="0"/>
              <a:t>2. 1º semestre de 2021</a:t>
            </a:r>
          </a:p>
          <a:p>
            <a:endParaRPr lang="pt-BR" dirty="0"/>
          </a:p>
          <a:p>
            <a:r>
              <a:rPr lang="pt-BR" dirty="0"/>
              <a:t>3. 2º semestre de 2021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6905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ADITIVOS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460929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1B1CCCE-A5BB-45F9-8F7D-28BF984954A6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sz="2000" dirty="0"/>
              <a:t>Reunião da coordenação e vice 1x por mês;</a:t>
            </a:r>
          </a:p>
          <a:p>
            <a:pPr marL="342900" indent="-342900" algn="just">
              <a:buAutoNum type="arabicParenR"/>
            </a:pPr>
            <a:endParaRPr lang="pt-BR" sz="2000" dirty="0"/>
          </a:p>
          <a:p>
            <a:pPr marL="342900" indent="-342900" algn="just">
              <a:buAutoNum type="arabicParenR"/>
            </a:pPr>
            <a:r>
              <a:rPr lang="pt-BR" sz="2000" dirty="0"/>
              <a:t>Fazer 1 reunião com o grupo de trabalho por trimestre para apresentação do andamento do trabalho;</a:t>
            </a:r>
          </a:p>
          <a:p>
            <a:pPr marL="342900" indent="-342900" algn="just">
              <a:buAutoNum type="arabicParenR"/>
            </a:pPr>
            <a:endParaRPr lang="pt-BR" sz="2000" dirty="0"/>
          </a:p>
          <a:p>
            <a:pPr marL="342900" indent="-342900" algn="just">
              <a:buAutoNum type="arabicParenR"/>
            </a:pPr>
            <a:r>
              <a:rPr lang="pt-BR" sz="2000" dirty="0"/>
              <a:t>Pedido de contribuições ao grupo por e-mail, conforme demandas / necessidades.</a:t>
            </a:r>
          </a:p>
          <a:p>
            <a:pPr marL="342900" indent="-342900" algn="just">
              <a:buAutoNum type="arabicParenR"/>
            </a:pPr>
            <a:endParaRPr lang="pt-BR" sz="2000" dirty="0"/>
          </a:p>
          <a:p>
            <a:pPr marL="342900" indent="-342900" algn="just">
              <a:buAutoNum type="arabicParenR"/>
            </a:pPr>
            <a:r>
              <a:rPr lang="pt-BR" sz="2000" dirty="0"/>
              <a:t>Acompanhamento do tema de aditivos pela Agenda Regulatória e avaliação de adesão na proposta da ABIAD.</a:t>
            </a:r>
          </a:p>
          <a:p>
            <a:pPr marL="342900" indent="-342900" algn="just">
              <a:buAutoNum type="arabicParenR"/>
            </a:pPr>
            <a:endParaRPr lang="pt-BR" sz="2000" dirty="0"/>
          </a:p>
          <a:p>
            <a:pPr marL="342900" indent="-342900" algn="just">
              <a:buAutoNum type="arabicParenR"/>
            </a:pPr>
            <a:r>
              <a:rPr lang="pt-BR" sz="2000" dirty="0"/>
              <a:t>Elaboração de um </a:t>
            </a:r>
            <a:r>
              <a:rPr lang="pt-BR" sz="2000" dirty="0" err="1"/>
              <a:t>template</a:t>
            </a:r>
            <a:r>
              <a:rPr lang="pt-BR" sz="2000" dirty="0"/>
              <a:t> p/ avaliação  das aprovações globais em aditivos.</a:t>
            </a:r>
          </a:p>
          <a:p>
            <a:pPr marL="342900" indent="-342900" algn="just">
              <a:buAutoNum type="arabicParenR"/>
            </a:pPr>
            <a:endParaRPr lang="pt-BR" sz="16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E232B34-E583-4605-AA91-F4C9FDEFEB5F}"/>
              </a:ext>
            </a:extLst>
          </p:cNvPr>
          <p:cNvSpPr/>
          <p:nvPr/>
        </p:nvSpPr>
        <p:spPr>
          <a:xfrm>
            <a:off x="6621755" y="1215104"/>
            <a:ext cx="4968781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dirty="0"/>
              <a:t>Mensal;</a:t>
            </a:r>
          </a:p>
          <a:p>
            <a:pPr marL="342900" indent="-342900" algn="just">
              <a:lnSpc>
                <a:spcPct val="80000"/>
              </a:lnSpc>
              <a:buAutoNum type="arabicParenR"/>
            </a:pPr>
            <a:endParaRPr lang="en-US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endParaRPr lang="en-US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1800" dirty="0"/>
              <a:t>Trimestral;</a:t>
            </a:r>
          </a:p>
          <a:p>
            <a:pPr marL="342900" indent="-342900" algn="just">
              <a:lnSpc>
                <a:spcPct val="80000"/>
              </a:lnSpc>
              <a:buAutoNum type="arabicParenR"/>
            </a:pPr>
            <a:endParaRPr lang="en-US" sz="18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1800" dirty="0" err="1"/>
              <a:t>Conforme</a:t>
            </a:r>
            <a:r>
              <a:rPr lang="en-US" sz="1800" dirty="0"/>
              <a:t> </a:t>
            </a:r>
            <a:r>
              <a:rPr lang="en-US" sz="1800" dirty="0" err="1"/>
              <a:t>demanda</a:t>
            </a:r>
            <a:r>
              <a:rPr lang="en-US" sz="1800" dirty="0"/>
              <a:t>;</a:t>
            </a:r>
          </a:p>
          <a:p>
            <a:pPr marL="342900" indent="-342900" algn="just">
              <a:lnSpc>
                <a:spcPct val="80000"/>
              </a:lnSpc>
              <a:buAutoNum type="arabicParenR"/>
            </a:pPr>
            <a:endParaRPr lang="en-US" sz="18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dirty="0" err="1"/>
              <a:t>Lançamento</a:t>
            </a:r>
            <a:r>
              <a:rPr lang="en-US" dirty="0"/>
              <a:t> do </a:t>
            </a:r>
            <a:r>
              <a:rPr lang="en-US" dirty="0" err="1"/>
              <a:t>documento</a:t>
            </a:r>
            <a:r>
              <a:rPr lang="en-US" dirty="0"/>
              <a:t> da agenda </a:t>
            </a:r>
            <a:r>
              <a:rPr lang="en-US" dirty="0" err="1"/>
              <a:t>regulatória</a:t>
            </a:r>
            <a:r>
              <a:rPr lang="en-US" dirty="0"/>
              <a:t>.</a:t>
            </a:r>
          </a:p>
          <a:p>
            <a:pPr marL="342900" indent="-342900" algn="just">
              <a:lnSpc>
                <a:spcPct val="80000"/>
              </a:lnSpc>
              <a:buAutoNum type="arabicParenR"/>
            </a:pPr>
            <a:endParaRPr lang="en-US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1800" dirty="0"/>
              <a:t>1º </a:t>
            </a:r>
            <a:r>
              <a:rPr lang="en-US" sz="1800" dirty="0" err="1"/>
              <a:t>semestre</a:t>
            </a:r>
            <a:r>
              <a:rPr lang="en-US" sz="1800" dirty="0"/>
              <a:t>/2021.</a:t>
            </a:r>
          </a:p>
          <a:p>
            <a:pPr algn="just"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1874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ADITIVOS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- 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460929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A6666B8-630E-4072-B9F8-0A1988BB9BE5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sz="2400" dirty="0"/>
              <a:t>Preenchimento das fichas técnicas;</a:t>
            </a:r>
          </a:p>
          <a:p>
            <a:pPr marL="342900" indent="-342900" algn="just">
              <a:buAutoNum type="arabicParenR"/>
            </a:pPr>
            <a:endParaRPr lang="pt-BR" sz="2400" dirty="0"/>
          </a:p>
          <a:p>
            <a:pPr marL="342900" indent="-342900" algn="just">
              <a:buAutoNum type="arabicParenR"/>
            </a:pPr>
            <a:r>
              <a:rPr lang="pt-BR" sz="2400" dirty="0"/>
              <a:t>Artigos técnicos.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4F59C2E-3130-41E4-9639-04FDE7F8EEE4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24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24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2400" dirty="0"/>
              <a:t>1º </a:t>
            </a:r>
            <a:r>
              <a:rPr lang="en-US" sz="2400" dirty="0" err="1"/>
              <a:t>trimestre</a:t>
            </a:r>
            <a:r>
              <a:rPr lang="en-US" sz="2400" dirty="0"/>
              <a:t>/2021;</a:t>
            </a:r>
          </a:p>
          <a:p>
            <a:pPr marL="342900" indent="-342900" algn="just">
              <a:lnSpc>
                <a:spcPct val="80000"/>
              </a:lnSpc>
              <a:buAutoNum type="arabicParenR"/>
            </a:pPr>
            <a:endParaRPr lang="en-US" sz="24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endParaRPr lang="en-US" sz="24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2400" dirty="0" err="1"/>
              <a:t>Trimestralmente</a:t>
            </a:r>
            <a:r>
              <a:rPr lang="en-US" sz="2400" dirty="0"/>
              <a:t>;</a:t>
            </a:r>
          </a:p>
          <a:p>
            <a:pPr marL="342900" indent="-342900" algn="just">
              <a:lnSpc>
                <a:spcPct val="80000"/>
              </a:lnSpc>
              <a:buAutoNum type="arabicParenR"/>
            </a:pPr>
            <a:endParaRPr lang="en-US" sz="1800" dirty="0"/>
          </a:p>
          <a:p>
            <a:pPr algn="just"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1186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PREBIÓTICOS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1367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DC77CCB-A6EF-46A6-8A95-1235FA1F897D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pt-BR" dirty="0"/>
              <a:t>Investir em assessoria técnico / cientifico / estratégico para cumprir os objetivos estabelecidos no GT </a:t>
            </a:r>
            <a:r>
              <a:rPr lang="pt-BR" dirty="0" err="1"/>
              <a:t>Prebióticos</a:t>
            </a:r>
            <a:r>
              <a:rPr lang="pt-BR" dirty="0"/>
              <a:t>;</a:t>
            </a:r>
          </a:p>
          <a:p>
            <a:pPr marL="800100" lvl="1" indent="-342900">
              <a:buAutoNum type="alphaLcParenR"/>
            </a:pPr>
            <a:r>
              <a:rPr lang="pt-BR" dirty="0"/>
              <a:t>Incluir o tema na Agenda Regulatória ou dentro de algum tema existente;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dirty="0"/>
              <a:t>Definir o termo </a:t>
            </a:r>
            <a:r>
              <a:rPr lang="pt-BR" dirty="0" err="1"/>
              <a:t>prebiótico</a:t>
            </a:r>
            <a:r>
              <a:rPr lang="pt-BR" dirty="0"/>
              <a:t>.	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Identificar principais stakeholders em </a:t>
            </a:r>
            <a:r>
              <a:rPr lang="pt-BR" dirty="0" err="1"/>
              <a:t>prebióticos</a:t>
            </a:r>
            <a:r>
              <a:rPr lang="pt-BR" dirty="0"/>
              <a:t> no Brasil;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Definição dos </a:t>
            </a:r>
            <a:r>
              <a:rPr lang="pt-BR" dirty="0" err="1"/>
              <a:t>claims</a:t>
            </a:r>
            <a:r>
              <a:rPr lang="pt-BR" dirty="0"/>
              <a:t> p/ </a:t>
            </a:r>
            <a:r>
              <a:rPr lang="pt-BR" dirty="0" err="1"/>
              <a:t>Prebióticos</a:t>
            </a:r>
            <a:r>
              <a:rPr lang="pt-BR" dirty="0"/>
              <a:t>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40F391F-1BBB-4F5B-B3E5-001FAAA092B1}"/>
              </a:ext>
            </a:extLst>
          </p:cNvPr>
          <p:cNvSpPr/>
          <p:nvPr/>
        </p:nvSpPr>
        <p:spPr>
          <a:xfrm>
            <a:off x="6562615" y="1270450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1800" dirty="0" err="1"/>
              <a:t>Fev</a:t>
            </a:r>
            <a:r>
              <a:rPr lang="en-US" sz="1800" dirty="0"/>
              <a:t>/21</a:t>
            </a:r>
          </a:p>
          <a:p>
            <a:pPr algn="just">
              <a:lnSpc>
                <a:spcPct val="80000"/>
              </a:lnSpc>
            </a:pPr>
            <a:r>
              <a:rPr lang="en-US" dirty="0"/>
              <a:t>1a e b) </a:t>
            </a:r>
            <a:r>
              <a:rPr lang="en-US" dirty="0" err="1"/>
              <a:t>Prazo</a:t>
            </a:r>
            <a:r>
              <a:rPr lang="en-US" dirty="0"/>
              <a:t> da </a:t>
            </a:r>
            <a:r>
              <a:rPr lang="en-US" dirty="0" err="1"/>
              <a:t>Anvisa</a:t>
            </a:r>
            <a:r>
              <a:rPr lang="en-US" dirty="0"/>
              <a:t>;</a:t>
            </a:r>
          </a:p>
          <a:p>
            <a:pPr marL="342900" indent="-342900" algn="just">
              <a:lnSpc>
                <a:spcPct val="80000"/>
              </a:lnSpc>
              <a:buAutoNum type="arabicParenR" startAt="2"/>
            </a:pPr>
            <a:r>
              <a:rPr lang="en-US" dirty="0"/>
              <a:t>Abril/21;</a:t>
            </a:r>
          </a:p>
          <a:p>
            <a:pPr marL="342900" indent="-342900" algn="just">
              <a:lnSpc>
                <a:spcPct val="80000"/>
              </a:lnSpc>
              <a:buAutoNum type="arabicParenR" startAt="2"/>
            </a:pPr>
            <a:r>
              <a:rPr lang="en-US" sz="1800" dirty="0"/>
              <a:t>Maio/21</a:t>
            </a:r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2396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PREBIÓTICOS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1367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055E182-F6A4-45E1-AC18-6648F263F661}"/>
              </a:ext>
            </a:extLst>
          </p:cNvPr>
          <p:cNvSpPr/>
          <p:nvPr/>
        </p:nvSpPr>
        <p:spPr>
          <a:xfrm>
            <a:off x="338626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1. Reunião com ANVISA (GEARE e GEPAR) p/ alinhamento do tema;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2. Workshop sobre o tema com os principais stakeholders (Academia, setor regulado e Anvisa).</a:t>
            </a:r>
          </a:p>
          <a:p>
            <a:pPr algn="just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F84AFC88-AF85-450C-A7C0-BEF22AD7215B}"/>
              </a:ext>
            </a:extLst>
          </p:cNvPr>
          <p:cNvSpPr/>
          <p:nvPr/>
        </p:nvSpPr>
        <p:spPr>
          <a:xfrm>
            <a:off x="6821880" y="1215557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r>
              <a:rPr lang="pt-BR" dirty="0"/>
              <a:t>1.  Maio/21;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2.2º semestre 2021;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29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2445041" y="382019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>
                <a:solidFill>
                  <a:srgbClr val="EE8D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</a:t>
            </a:r>
            <a:endParaRPr lang="pt-BR" sz="3200" b="1" dirty="0">
              <a:solidFill>
                <a:srgbClr val="EE8D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Imagem 54">
            <a:extLst>
              <a:ext uri="{FF2B5EF4-FFF2-40B4-BE49-F238E27FC236}">
                <a16:creationId xmlns:a16="http://schemas.microsoft.com/office/drawing/2014/main" id="{10FBA9E5-1750-4B3D-BBD7-BAB0A2091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041" y="198044"/>
            <a:ext cx="1505198" cy="150519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912815" y="2661768"/>
            <a:ext cx="1050877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Reavaliar os Objetivos dos GTs e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SGTs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Governança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Proposta de reuniões trimestrais com os Coordenadores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Imagem 48" descr="Ícone&#10;&#10;Descrição gerada automaticamente">
            <a:extLst>
              <a:ext uri="{FF2B5EF4-FFF2-40B4-BE49-F238E27FC236}">
                <a16:creationId xmlns:a16="http://schemas.microsoft.com/office/drawing/2014/main" id="{668A01A3-1B2D-475C-8829-23DABE5A5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85" y="4041215"/>
            <a:ext cx="412577" cy="412577"/>
          </a:xfrm>
          <a:prstGeom prst="rect">
            <a:avLst/>
          </a:prstGeom>
        </p:spPr>
      </p:pic>
      <p:pic>
        <p:nvPicPr>
          <p:cNvPr id="53" name="Imagem 52" descr="Ícone&#10;&#10;Descrição gerada automaticamente">
            <a:extLst>
              <a:ext uri="{FF2B5EF4-FFF2-40B4-BE49-F238E27FC236}">
                <a16:creationId xmlns:a16="http://schemas.microsoft.com/office/drawing/2014/main" id="{4B5FEDE5-7697-4430-956E-F0440375E4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5" y="2655863"/>
            <a:ext cx="395997" cy="395997"/>
          </a:xfrm>
          <a:prstGeom prst="rect">
            <a:avLst/>
          </a:prstGeom>
        </p:spPr>
      </p:pic>
      <p:pic>
        <p:nvPicPr>
          <p:cNvPr id="54" name="Imagem 53" descr="Ícone&#10;&#10;Descrição gerada automaticamente">
            <a:extLst>
              <a:ext uri="{FF2B5EF4-FFF2-40B4-BE49-F238E27FC236}">
                <a16:creationId xmlns:a16="http://schemas.microsoft.com/office/drawing/2014/main" id="{ABD27A15-2A8A-413E-B3A9-43E93937C1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5" y="3340249"/>
            <a:ext cx="412577" cy="41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85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PREBIÓTICOS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- 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1367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B73AFF0-07B9-4E5A-AC58-706E8397F66B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1)</a:t>
            </a:r>
            <a:r>
              <a:rPr lang="en-US" dirty="0" err="1"/>
              <a:t>Preenchimento</a:t>
            </a:r>
            <a:r>
              <a:rPr lang="en-US" dirty="0"/>
              <a:t> das </a:t>
            </a:r>
            <a:r>
              <a:rPr lang="en-US" dirty="0" err="1"/>
              <a:t>Fichas</a:t>
            </a:r>
            <a:r>
              <a:rPr lang="en-US" dirty="0"/>
              <a:t> </a:t>
            </a:r>
            <a:r>
              <a:rPr lang="en-US" dirty="0" err="1"/>
              <a:t>Técnicas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. </a:t>
            </a:r>
            <a:r>
              <a:rPr lang="en-US" dirty="0" err="1"/>
              <a:t>Definir</a:t>
            </a:r>
            <a:r>
              <a:rPr lang="en-US" dirty="0"/>
              <a:t> as </a:t>
            </a:r>
            <a:r>
              <a:rPr lang="en-US" dirty="0" err="1"/>
              <a:t>responsabilidades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2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sz="1800" dirty="0"/>
          </a:p>
          <a:p>
            <a:pPr algn="just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6C97006-B5A2-4CC7-80F9-D1A4875C414E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endParaRPr lang="pt-BR" b="1" dirty="0"/>
          </a:p>
          <a:p>
            <a:r>
              <a:rPr lang="pt-BR" b="1" dirty="0"/>
              <a:t>PRAZOS</a:t>
            </a:r>
          </a:p>
          <a:p>
            <a:endParaRPr lang="pt-BR" b="1" dirty="0"/>
          </a:p>
          <a:p>
            <a:r>
              <a:rPr lang="pt-BR" b="1" dirty="0"/>
              <a:t>1) Março/21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804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PROBIÓTICOS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1367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BF1F061-5946-4920-B7A7-2C4086F6D23F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1. Aumentar número de associados produtores de probióticos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2. Zero perdas de associados do setor de probióticos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3. Acelerar processos de aprovação de novos </a:t>
            </a:r>
            <a:r>
              <a:rPr lang="pt-BR" dirty="0" err="1"/>
              <a:t>claims</a:t>
            </a:r>
            <a:r>
              <a:rPr lang="pt-BR" dirty="0"/>
              <a:t> para probióticos junto a </a:t>
            </a:r>
            <a:r>
              <a:rPr lang="pt-BR" dirty="0" err="1"/>
              <a:t>a</a:t>
            </a:r>
            <a:r>
              <a:rPr lang="pt-BR" dirty="0"/>
              <a:t> ANVISA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4. Nomenclatura dos lactobacilos e avaliação da resposta da ANVISA.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5. Fila de registros de suplementos que ficam sobrestados aguardando a aprovação das cepas.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6. </a:t>
            </a:r>
            <a:r>
              <a:rPr lang="pt-BR" dirty="0" err="1"/>
              <a:t>Crioprotetores</a:t>
            </a:r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8EDBB86-8235-4246-BD75-0FB139A2CC6E}"/>
              </a:ext>
            </a:extLst>
          </p:cNvPr>
          <p:cNvSpPr/>
          <p:nvPr/>
        </p:nvSpPr>
        <p:spPr>
          <a:xfrm>
            <a:off x="6659475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endParaRPr lang="pt-BR" dirty="0"/>
          </a:p>
          <a:p>
            <a:r>
              <a:rPr lang="pt-BR" dirty="0"/>
              <a:t>1. Anual</a:t>
            </a:r>
          </a:p>
          <a:p>
            <a:endParaRPr lang="pt-BR" dirty="0"/>
          </a:p>
          <a:p>
            <a:r>
              <a:rPr lang="pt-BR" dirty="0"/>
              <a:t>2. Anual</a:t>
            </a:r>
          </a:p>
          <a:p>
            <a:endParaRPr lang="pt-BR" dirty="0"/>
          </a:p>
          <a:p>
            <a:r>
              <a:rPr lang="pt-BR" dirty="0"/>
              <a:t>3. Q1/2022</a:t>
            </a:r>
          </a:p>
          <a:p>
            <a:endParaRPr lang="pt-BR" dirty="0"/>
          </a:p>
          <a:p>
            <a:r>
              <a:rPr lang="pt-BR" dirty="0"/>
              <a:t>4. Março/21.</a:t>
            </a:r>
          </a:p>
          <a:p>
            <a:endParaRPr lang="pt-BR" dirty="0"/>
          </a:p>
          <a:p>
            <a:r>
              <a:rPr lang="pt-BR" dirty="0"/>
              <a:t>5. A definir na 2ª reunião do GT</a:t>
            </a:r>
          </a:p>
          <a:p>
            <a:endParaRPr lang="pt-BR" dirty="0"/>
          </a:p>
          <a:p>
            <a:r>
              <a:rPr lang="pt-BR" dirty="0"/>
              <a:t>6. A definir</a:t>
            </a:r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0063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PROBIÓTICOS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1367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28D6672-FAFF-445B-AC49-91406B0AF7B7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dirty="0"/>
              <a:t>Reuniões trimestrais de planejamento estratégico (foco em ações proativas de interesse do setor)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Responder às demandas do GT dentro dos prazos acordados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Execução das ações do planejamento estratégico a ser definido para avaliação e identificação das parcerias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Preparar documento visando trazer probióticos para o contexto de um processo de aprovação facilitado quando já exista aprovação por agências reguladoras que adotam  critérios similares aos adotados pela ANVISA.</a:t>
            </a:r>
          </a:p>
          <a:p>
            <a:pPr marL="342900" indent="-342900" algn="just">
              <a:buAutoNum type="arabicParenR"/>
            </a:pPr>
            <a:endParaRPr lang="pt-BR" sz="16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119EA54-C232-40B7-AFC6-E63A39F044D2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2400" b="1" u="sng" dirty="0"/>
          </a:p>
          <a:p>
            <a:pPr algn="just">
              <a:lnSpc>
                <a:spcPct val="80000"/>
              </a:lnSpc>
            </a:pPr>
            <a:r>
              <a:rPr lang="en-US" sz="24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sz="2800" b="1" u="sng" dirty="0"/>
          </a:p>
          <a:p>
            <a:pPr algn="just">
              <a:lnSpc>
                <a:spcPct val="80000"/>
              </a:lnSpc>
            </a:pPr>
            <a:endParaRPr lang="en-US" sz="28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endParaRPr lang="en-US" sz="2800" dirty="0"/>
          </a:p>
          <a:p>
            <a:pPr algn="just">
              <a:lnSpc>
                <a:spcPct val="80000"/>
              </a:lnSpc>
            </a:pPr>
            <a:r>
              <a:rPr lang="pt-BR" dirty="0"/>
              <a:t>1. Início de cada </a:t>
            </a:r>
            <a:r>
              <a:rPr lang="pt-BR" dirty="0" err="1"/>
              <a:t>Quarter</a:t>
            </a:r>
            <a:endParaRPr lang="pt-BR" dirty="0"/>
          </a:p>
          <a:p>
            <a:pPr algn="just">
              <a:lnSpc>
                <a:spcPct val="80000"/>
              </a:lnSpc>
            </a:pPr>
            <a:endParaRPr lang="pt-BR" dirty="0"/>
          </a:p>
          <a:p>
            <a:pPr algn="just">
              <a:lnSpc>
                <a:spcPct val="80000"/>
              </a:lnSpc>
            </a:pPr>
            <a:r>
              <a:rPr lang="pt-BR" dirty="0"/>
              <a:t>2. a ser definido caso a caso</a:t>
            </a:r>
          </a:p>
          <a:p>
            <a:pPr algn="just">
              <a:lnSpc>
                <a:spcPct val="80000"/>
              </a:lnSpc>
            </a:pPr>
            <a:endParaRPr lang="pt-BR" dirty="0"/>
          </a:p>
          <a:p>
            <a:pPr algn="just">
              <a:lnSpc>
                <a:spcPct val="80000"/>
              </a:lnSpc>
            </a:pPr>
            <a:r>
              <a:rPr lang="pt-BR" dirty="0"/>
              <a:t>3. a ser definido caso a caso</a:t>
            </a:r>
          </a:p>
          <a:p>
            <a:pPr algn="just">
              <a:lnSpc>
                <a:spcPct val="80000"/>
              </a:lnSpc>
            </a:pPr>
            <a:endParaRPr lang="pt-BR" dirty="0"/>
          </a:p>
          <a:p>
            <a:pPr algn="just">
              <a:lnSpc>
                <a:spcPct val="80000"/>
              </a:lnSpc>
            </a:pPr>
            <a:r>
              <a:rPr lang="pt-BR" dirty="0"/>
              <a:t>4. Iniciar em Q1/2021</a:t>
            </a:r>
          </a:p>
          <a:p>
            <a:pPr algn="just">
              <a:lnSpc>
                <a:spcPct val="80000"/>
              </a:lnSpc>
            </a:pPr>
            <a:endParaRPr lang="pt-BR" dirty="0"/>
          </a:p>
          <a:p>
            <a:pPr algn="just"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6924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PROBIÓTICOS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- 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1367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AF329C5-424C-435A-8F8E-76CBD0B6CD8B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sz="2400" dirty="0"/>
              <a:t>Preenchimento da ficha técnica;</a:t>
            </a:r>
          </a:p>
          <a:p>
            <a:pPr algn="just"/>
            <a:endParaRPr lang="pt-BR" sz="2400" dirty="0"/>
          </a:p>
          <a:p>
            <a:pPr marL="342900" indent="-342900" algn="just">
              <a:buFontTx/>
              <a:buAutoNum type="arabicParenR"/>
            </a:pPr>
            <a:r>
              <a:rPr lang="pt-BR" sz="2400" dirty="0"/>
              <a:t>Avaliar/Identificar parcerias estratégicas para entendimento do mercado e educação de consumidores. Estabelecer plano de ação </a:t>
            </a:r>
          </a:p>
          <a:p>
            <a:pPr marL="342900" indent="-342900" algn="just">
              <a:buAutoNum type="arabicParenR"/>
            </a:pPr>
            <a:endParaRPr lang="pt-BR" sz="2400" dirty="0"/>
          </a:p>
          <a:p>
            <a:pPr marL="342900" indent="-342900" algn="just">
              <a:buAutoNum type="arabicParenR"/>
            </a:pPr>
            <a:endParaRPr lang="pt-BR" sz="24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CD99D14-A3CD-426B-AA83-BCAC83A934F5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24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32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2400" dirty="0"/>
              <a:t>2ª </a:t>
            </a:r>
            <a:r>
              <a:rPr lang="en-US" sz="2400" dirty="0" err="1"/>
              <a:t>reunião</a:t>
            </a:r>
            <a:r>
              <a:rPr lang="en-US" sz="2400" dirty="0"/>
              <a:t> do GT ;</a:t>
            </a:r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2400" dirty="0" err="1"/>
              <a:t>Reunião</a:t>
            </a:r>
            <a:r>
              <a:rPr lang="en-US" sz="2400" dirty="0"/>
              <a:t> de Comunicação - data</a:t>
            </a:r>
          </a:p>
          <a:p>
            <a:pPr algn="just"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9844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EDULCORANTES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460929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DC44FDC-078D-464B-BD0D-8D4319A03517}"/>
              </a:ext>
            </a:extLst>
          </p:cNvPr>
          <p:cNvSpPr/>
          <p:nvPr/>
        </p:nvSpPr>
        <p:spPr>
          <a:xfrm>
            <a:off x="294570" y="1263022"/>
            <a:ext cx="5107219" cy="557813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dirty="0"/>
              <a:t>Maior interação entre os membros, criar uma rotina/ferramentas para facilitar a comunicação;</a:t>
            </a:r>
          </a:p>
          <a:p>
            <a:pPr marL="342900" indent="-342900" algn="just">
              <a:buAutoNum type="arabicParenR"/>
            </a:pPr>
            <a:r>
              <a:rPr lang="pt-BR" dirty="0"/>
              <a:t>Buscar parcerias com outras associações,  entidades de pesquisa / ensino, profissionais de saúde;</a:t>
            </a:r>
          </a:p>
          <a:p>
            <a:pPr marL="342900" indent="-342900" algn="just">
              <a:buAutoNum type="arabicParenR"/>
            </a:pPr>
            <a:r>
              <a:rPr lang="pt-BR" dirty="0"/>
              <a:t>Criação de uma agenda de eventos para associados, Academia e público final </a:t>
            </a:r>
          </a:p>
          <a:p>
            <a:pPr marL="342900" indent="-342900" algn="just">
              <a:buAutoNum type="arabicParenR"/>
            </a:pPr>
            <a:r>
              <a:rPr lang="pt-BR" dirty="0"/>
              <a:t>Criar forma de mensurar a evolução da reputação dos edulcorantes pelos diferentes stakeholders.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C035A79-8671-489F-B26B-2A3C207E2186}"/>
              </a:ext>
            </a:extLst>
          </p:cNvPr>
          <p:cNvSpPr/>
          <p:nvPr/>
        </p:nvSpPr>
        <p:spPr>
          <a:xfrm>
            <a:off x="6621755" y="1219800"/>
            <a:ext cx="5027921" cy="5578135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602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EDULCORANTES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4D87BA5-5A17-4303-8453-FD96A08A2075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1. Definir objetivos claros para período de tempo definido;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2. Construir planos estratégicos e táticos e colocá-los em ação dentro de período definido antecipadamente;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3. Revisar os objetivos e planos periodicamente e corrigir a rota, se necessário;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F54FDB2-D4B1-4A37-9AB4-0B21B95E03A2}"/>
              </a:ext>
            </a:extLst>
          </p:cNvPr>
          <p:cNvSpPr/>
          <p:nvPr/>
        </p:nvSpPr>
        <p:spPr>
          <a:xfrm>
            <a:off x="6621755" y="1215104"/>
            <a:ext cx="5128967" cy="5441344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r>
              <a:rPr lang="pt-BR" dirty="0"/>
              <a:t>1. 1. Q4 2020</a:t>
            </a:r>
          </a:p>
          <a:p>
            <a:endParaRPr lang="pt-BR" dirty="0"/>
          </a:p>
          <a:p>
            <a:r>
              <a:rPr lang="pt-BR" dirty="0"/>
              <a:t>2. fim Q4 2020, início de Q1 2021</a:t>
            </a:r>
          </a:p>
          <a:p>
            <a:endParaRPr lang="pt-BR" dirty="0"/>
          </a:p>
          <a:p>
            <a:r>
              <a:rPr lang="pt-BR" dirty="0"/>
              <a:t>3. a cada 6 meses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7636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EDULCORANTES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- 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38782AA-266C-4C07-B372-AE3DC40BC8B0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1)</a:t>
            </a:r>
            <a:r>
              <a:rPr lang="en-US" dirty="0" err="1"/>
              <a:t>Preenchimento</a:t>
            </a:r>
            <a:r>
              <a:rPr lang="en-US" dirty="0"/>
              <a:t> das </a:t>
            </a:r>
            <a:r>
              <a:rPr lang="en-US" dirty="0" err="1"/>
              <a:t>Fichas</a:t>
            </a:r>
            <a:r>
              <a:rPr lang="en-US" dirty="0"/>
              <a:t> </a:t>
            </a:r>
            <a:r>
              <a:rPr lang="en-US" dirty="0" err="1"/>
              <a:t>Técnicas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. </a:t>
            </a:r>
            <a:r>
              <a:rPr lang="en-US" dirty="0" err="1"/>
              <a:t>Definir</a:t>
            </a:r>
            <a:r>
              <a:rPr lang="en-US" dirty="0"/>
              <a:t> as </a:t>
            </a:r>
            <a:r>
              <a:rPr lang="en-US" dirty="0" err="1"/>
              <a:t>responsabilidades</a:t>
            </a:r>
            <a:r>
              <a:rPr lang="en-US" dirty="0"/>
              <a:t>;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2) Kick-off da 2ª </a:t>
            </a:r>
            <a:r>
              <a:rPr lang="en-US" dirty="0" err="1"/>
              <a:t>fase</a:t>
            </a:r>
            <a:r>
              <a:rPr lang="en-US" dirty="0"/>
              <a:t> do </a:t>
            </a:r>
            <a:r>
              <a:rPr lang="en-US" dirty="0" err="1"/>
              <a:t>projeto</a:t>
            </a:r>
            <a:r>
              <a:rPr lang="en-US" dirty="0"/>
              <a:t> de Comunicação de </a:t>
            </a:r>
            <a:r>
              <a:rPr lang="en-US" dirty="0" err="1"/>
              <a:t>edulcorantes</a:t>
            </a:r>
            <a:r>
              <a:rPr lang="en-US" dirty="0"/>
              <a:t>;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sz="1800" dirty="0"/>
          </a:p>
          <a:p>
            <a:pPr algn="just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1F5A823-AE29-448B-B5F3-9AE8D07D5992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endParaRPr lang="pt-BR" b="1" dirty="0"/>
          </a:p>
          <a:p>
            <a:r>
              <a:rPr lang="pt-BR" b="1" dirty="0"/>
              <a:t>PRAZOS</a:t>
            </a:r>
          </a:p>
          <a:p>
            <a:endParaRPr lang="pt-BR" b="1" dirty="0"/>
          </a:p>
          <a:p>
            <a:pPr marL="342900" indent="-342900">
              <a:buAutoNum type="arabicParenR"/>
            </a:pPr>
            <a:r>
              <a:rPr lang="pt-BR" b="1" dirty="0"/>
              <a:t>Março/21</a:t>
            </a:r>
          </a:p>
          <a:p>
            <a:pPr marL="342900" indent="-342900">
              <a:buAutoNum type="arabicParenR"/>
            </a:pPr>
            <a:r>
              <a:rPr lang="pt-BR" b="1" dirty="0"/>
              <a:t>Fevereiro/21;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1423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ALIFINS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38BC1E7-8E88-4ED6-AD96-8FD7A08F95C9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dirty="0"/>
              <a:t>Finalizar os trabalhos técnicos (compilações de regulamentações e orientações internacionais estabelecidos no Grupo de Trabalho no ano 2020. 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Revisão da Portaria da 29/1998 com a ANVISA.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Apresentar à ANVISA a importância de construção e aprovação de uma lista positiva de </a:t>
            </a:r>
            <a:r>
              <a:rPr lang="pt-BR" dirty="0" err="1"/>
              <a:t>claims</a:t>
            </a:r>
            <a:r>
              <a:rPr lang="pt-BR" dirty="0"/>
              <a:t> .</a:t>
            </a:r>
          </a:p>
          <a:p>
            <a:pPr marL="342900" indent="-342900" algn="just">
              <a:buAutoNum type="arabicParenR"/>
            </a:pPr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B143F9D-BE8A-4B15-AF8C-624B0AEFBBC9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marL="0" indent="0">
              <a:buNone/>
            </a:pPr>
            <a:endParaRPr lang="en-US" sz="1800" u="sng" dirty="0"/>
          </a:p>
          <a:p>
            <a:pPr marL="342900" indent="-342900">
              <a:buAutoNum type="arabicParenR"/>
            </a:pPr>
            <a:r>
              <a:rPr lang="pt-BR" dirty="0"/>
              <a:t>2  meses ( Inicio de  Abril -21)</a:t>
            </a:r>
          </a:p>
          <a:p>
            <a:pPr marL="342900" indent="-342900">
              <a:buAutoNum type="arabicParenR"/>
            </a:pPr>
            <a:endParaRPr lang="pt-BR" dirty="0"/>
          </a:p>
          <a:p>
            <a:pPr marL="342900" indent="-342900">
              <a:buAutoNum type="arabicParenR"/>
            </a:pPr>
            <a:r>
              <a:rPr lang="pt-BR" dirty="0"/>
              <a:t>1 ano</a:t>
            </a:r>
          </a:p>
          <a:p>
            <a:endParaRPr lang="pt-BR" dirty="0"/>
          </a:p>
          <a:p>
            <a:r>
              <a:rPr lang="pt-BR" dirty="0"/>
              <a:t>3)  6 meses</a:t>
            </a:r>
          </a:p>
          <a:p>
            <a:endParaRPr lang="pt-BR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9999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ALIFINS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E07C29A-5144-451D-9752-9BB9F8A45404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dirty="0"/>
              <a:t>Retomar o tema com GT e aprofundar o detalhamento do plano para cada pilar estratégico.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Finalizar a avaliação das informações sobre as regulamentações internacionais sobre o tema.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Enviar Manifestação à ANVISA para manter o tema na Agenda Regulatória.</a:t>
            </a:r>
          </a:p>
          <a:p>
            <a:pPr marL="342900" indent="-342900" algn="just">
              <a:buAutoNum type="arabicParenR"/>
            </a:pP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buAutoNum type="arabicParenR"/>
            </a:pPr>
            <a:r>
              <a:rPr lang="pt-BR" dirty="0"/>
              <a:t>Iniciar as atividades dos pilares de comunicação e institucional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CE4138E-60BF-4AA3-8584-A4DC194C3264}"/>
              </a:ext>
            </a:extLst>
          </p:cNvPr>
          <p:cNvSpPr/>
          <p:nvPr/>
        </p:nvSpPr>
        <p:spPr>
          <a:xfrm>
            <a:off x="6895506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marL="0" indent="0">
              <a:buNone/>
            </a:pPr>
            <a:endParaRPr lang="en-US" sz="1800" u="sng" dirty="0"/>
          </a:p>
          <a:p>
            <a:pPr marL="342900" indent="-342900">
              <a:buAutoNum type="arabicParenR"/>
            </a:pPr>
            <a:r>
              <a:rPr lang="pt-BR" dirty="0"/>
              <a:t>Q1./2021</a:t>
            </a:r>
          </a:p>
          <a:p>
            <a:endParaRPr lang="pt-BR" dirty="0"/>
          </a:p>
          <a:p>
            <a:r>
              <a:rPr lang="pt-BR" dirty="0"/>
              <a:t>2) Q1/2021</a:t>
            </a:r>
          </a:p>
          <a:p>
            <a:endParaRPr lang="pt-BR" dirty="0"/>
          </a:p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3) Dez/20 (</a:t>
            </a:r>
            <a:r>
              <a:rPr lang="pt-BR" dirty="0" err="1">
                <a:solidFill>
                  <a:schemeClr val="accent6">
                    <a:lumMod val="75000"/>
                  </a:schemeClr>
                </a:solidFill>
              </a:rPr>
              <a:t>done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pt-BR" dirty="0"/>
          </a:p>
          <a:p>
            <a:r>
              <a:rPr lang="pt-BR" dirty="0"/>
              <a:t>4) Q1-Q2 / 2021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2396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ALIFINS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- 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304EC9C-AA5F-44B8-B232-36FD2EF24739}"/>
              </a:ext>
            </a:extLst>
          </p:cNvPr>
          <p:cNvSpPr/>
          <p:nvPr/>
        </p:nvSpPr>
        <p:spPr>
          <a:xfrm>
            <a:off x="334776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Construir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Comunicação – </a:t>
            </a:r>
            <a:r>
              <a:rPr lang="en-US" dirty="0" err="1"/>
              <a:t>importancia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 </a:t>
            </a:r>
            <a:r>
              <a:rPr lang="en-US" dirty="0" err="1"/>
              <a:t>nutrição</a:t>
            </a:r>
            <a:r>
              <a:rPr lang="en-US" dirty="0"/>
              <a:t> </a:t>
            </a:r>
            <a:r>
              <a:rPr lang="en-US" dirty="0" err="1"/>
              <a:t>adequada</a:t>
            </a:r>
            <a:r>
              <a:rPr lang="en-US" dirty="0"/>
              <a:t> p/ a </a:t>
            </a:r>
            <a:r>
              <a:rPr lang="en-US" dirty="0" err="1"/>
              <a:t>população</a:t>
            </a:r>
            <a:r>
              <a:rPr lang="en-US" dirty="0"/>
              <a:t>, num </a:t>
            </a:r>
            <a:r>
              <a:rPr lang="en-US" dirty="0" err="1"/>
              <a:t>projeto</a:t>
            </a:r>
            <a:r>
              <a:rPr lang="en-US" dirty="0"/>
              <a:t> </a:t>
            </a:r>
            <a:r>
              <a:rPr lang="en-US" dirty="0" err="1"/>
              <a:t>especifico</a:t>
            </a:r>
            <a:r>
              <a:rPr lang="en-US" dirty="0"/>
              <a:t>.</a:t>
            </a:r>
          </a:p>
          <a:p>
            <a:pPr algn="just"/>
            <a:endParaRPr lang="en-US" sz="1800" dirty="0"/>
          </a:p>
          <a:p>
            <a:pPr algn="just"/>
            <a:r>
              <a:rPr lang="en-US" dirty="0" err="1"/>
              <a:t>Empresas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listar</a:t>
            </a:r>
            <a:r>
              <a:rPr lang="en-US" dirty="0"/>
              <a:t> as </a:t>
            </a:r>
            <a:r>
              <a:rPr lang="en-US" dirty="0" err="1"/>
              <a:t>categorias</a:t>
            </a:r>
            <a:r>
              <a:rPr lang="en-US" dirty="0"/>
              <a:t> </a:t>
            </a:r>
            <a:r>
              <a:rPr lang="en-US" dirty="0" err="1"/>
              <a:t>principais</a:t>
            </a:r>
            <a:r>
              <a:rPr lang="en-US" dirty="0"/>
              <a:t> p/ </a:t>
            </a:r>
            <a:r>
              <a:rPr lang="en-US" dirty="0" err="1"/>
              <a:t>mapeamento</a:t>
            </a:r>
            <a:r>
              <a:rPr lang="en-US" dirty="0"/>
              <a:t> de SH.</a:t>
            </a:r>
          </a:p>
          <a:p>
            <a:pPr algn="just"/>
            <a:endParaRPr lang="en-US" sz="1800" dirty="0"/>
          </a:p>
          <a:p>
            <a:pPr algn="just"/>
            <a:r>
              <a:rPr lang="en-US" dirty="0" err="1"/>
              <a:t>Estabelecer</a:t>
            </a:r>
            <a:r>
              <a:rPr lang="en-US" dirty="0"/>
              <a:t> um Plano de </a:t>
            </a:r>
            <a:r>
              <a:rPr lang="en-US" dirty="0" err="1"/>
              <a:t>Ação</a:t>
            </a:r>
            <a:endParaRPr lang="en-US" sz="1800" dirty="0"/>
          </a:p>
          <a:p>
            <a:pPr algn="just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6490924-8154-4421-9848-32F6B7388D6B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endParaRPr lang="pt-BR" b="1" dirty="0"/>
          </a:p>
          <a:p>
            <a:r>
              <a:rPr lang="pt-BR" b="1" dirty="0"/>
              <a:t>PRAZOS – Conclusão do Projeto – Q3 - 21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806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351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SUPLEMENTOS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Técnico-Objetivos Táticos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AEDBDDF-02C6-45FA-94F1-8BFCF1449791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just">
              <a:buAutoNum type="arabicParenR"/>
            </a:pPr>
            <a:r>
              <a:rPr lang="pt-BR" dirty="0"/>
              <a:t> Incluir novas alegações na lista positiva da IN 28/2018 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Suportar a ANVISA para encurtar o prazo para análise e aprovação de novos ingredientes 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TBC (conforme demanda das empresas que participam do GT)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Níveis Microbiológicos;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Reavaliação do entendimento da ANVISA do Parágrafo  único –Art. 8º (especificação);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6CC6817-C289-4C31-BA1E-7660887032AD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en-US" b="1" u="sng" dirty="0" err="1"/>
              <a:t>Objetivos</a:t>
            </a:r>
            <a:r>
              <a:rPr lang="en-US" b="1" u="sng" dirty="0"/>
              <a:t> GT – 29 de Janeiro /21</a:t>
            </a:r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r>
              <a:rPr lang="en-US" b="1" u="sng" dirty="0" err="1"/>
              <a:t>Ocorreram</a:t>
            </a:r>
            <a:r>
              <a:rPr lang="en-US" b="1" u="sng" dirty="0"/>
              <a:t> 04 </a:t>
            </a:r>
            <a:r>
              <a:rPr lang="en-US" b="1" u="sng" dirty="0" err="1"/>
              <a:t>reuniões</a:t>
            </a:r>
            <a:r>
              <a:rPr lang="en-US" b="1" u="sng" dirty="0"/>
              <a:t> do </a:t>
            </a:r>
            <a:r>
              <a:rPr lang="en-US" b="1" u="sng" dirty="0" err="1"/>
              <a:t>Grupo</a:t>
            </a:r>
            <a:r>
              <a:rPr lang="en-US" b="1" u="sng" dirty="0"/>
              <a:t> de </a:t>
            </a:r>
            <a:r>
              <a:rPr lang="en-US" b="1" u="sng" dirty="0" err="1"/>
              <a:t>Trabalho</a:t>
            </a: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marL="0" indent="0">
              <a:buNone/>
            </a:pPr>
            <a:endParaRPr lang="en-US" sz="1800" u="sng" dirty="0"/>
          </a:p>
          <a:p>
            <a:pPr marL="342900" indent="-342900">
              <a:buAutoNum type="arabicParenR"/>
            </a:pPr>
            <a:r>
              <a:rPr lang="pt-BR" dirty="0"/>
              <a:t>Q3/Q4 2021</a:t>
            </a:r>
          </a:p>
          <a:p>
            <a:pPr marL="342900" indent="-342900">
              <a:buAutoNum type="arabicParenR"/>
            </a:pPr>
            <a:endParaRPr lang="pt-BR" dirty="0"/>
          </a:p>
          <a:p>
            <a:pPr marL="342900" indent="-342900">
              <a:buAutoNum type="arabicParenR"/>
            </a:pPr>
            <a:r>
              <a:rPr lang="pt-BR" dirty="0"/>
              <a:t>TBD  </a:t>
            </a:r>
          </a:p>
          <a:p>
            <a:endParaRPr lang="pt-BR" dirty="0"/>
          </a:p>
          <a:p>
            <a:pPr marL="342900" indent="-342900">
              <a:buAutoNum type="arabicParenR" startAt="3"/>
            </a:pPr>
            <a:endParaRPr lang="pt-BR" dirty="0"/>
          </a:p>
          <a:p>
            <a:r>
              <a:rPr lang="pt-BR" dirty="0"/>
              <a:t>3)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182" y="3383281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612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NUTRIÇÃO INFANTIL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0B49450-6F93-40B7-9AFB-86EB6C775E5C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Definir plano estratégico para Agenda Regulatória - temas de Nutrição  Infantil;</a:t>
            </a:r>
          </a:p>
          <a:p>
            <a:endParaRPr lang="pt-B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Retomada do trabalho para o tema de temperatura de reconstituição de Fórmulas Infantis “70° graus”;</a:t>
            </a:r>
          </a:p>
          <a:p>
            <a:endParaRPr lang="pt-B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Participar ativamente no GT Codex NFSDU, na revisão dos </a:t>
            </a:r>
            <a:r>
              <a:rPr lang="pt-B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NRVs</a:t>
            </a: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crianças;</a:t>
            </a:r>
          </a:p>
          <a:p>
            <a:endParaRPr lang="pt-B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"/>
            </a:pP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Levantamento das principais exigências pelas empresas e avaliação da pertinência  da atuação junto à ANVISA.</a:t>
            </a:r>
          </a:p>
          <a:p>
            <a:pPr marL="342900" indent="-342900">
              <a:buAutoNum type="arabicPeriod" startAt="4"/>
            </a:pPr>
            <a:endParaRPr lang="pt-B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"/>
            </a:pP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Acompanhamento da pesquisa ENANI</a:t>
            </a:r>
          </a:p>
          <a:p>
            <a:endParaRPr lang="pt-B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4F02647-604A-4849-A30D-A48260CD2D3B}"/>
              </a:ext>
            </a:extLst>
          </p:cNvPr>
          <p:cNvSpPr/>
          <p:nvPr/>
        </p:nvSpPr>
        <p:spPr>
          <a:xfrm>
            <a:off x="6659475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dirty="0"/>
          </a:p>
          <a:p>
            <a:r>
              <a:rPr lang="pt-BR" dirty="0"/>
              <a:t>1. </a:t>
            </a:r>
            <a:r>
              <a:rPr lang="pt-BR" dirty="0" err="1"/>
              <a:t>Nov</a:t>
            </a:r>
            <a:r>
              <a:rPr lang="pt-BR" dirty="0"/>
              <a:t>/20 - Jan/21</a:t>
            </a:r>
          </a:p>
          <a:p>
            <a:endParaRPr lang="pt-BR" dirty="0"/>
          </a:p>
          <a:p>
            <a:r>
              <a:rPr lang="pt-BR" dirty="0"/>
              <a:t>2. Dez/2020</a:t>
            </a:r>
          </a:p>
          <a:p>
            <a:endParaRPr lang="pt-BR" dirty="0"/>
          </a:p>
          <a:p>
            <a:r>
              <a:rPr lang="pt-BR" dirty="0"/>
              <a:t>3. 2020/2021</a:t>
            </a:r>
          </a:p>
          <a:p>
            <a:endParaRPr lang="pt-BR" dirty="0"/>
          </a:p>
          <a:p>
            <a:r>
              <a:rPr lang="pt-BR" dirty="0"/>
              <a:t>4. Final de 2021</a:t>
            </a:r>
          </a:p>
          <a:p>
            <a:endParaRPr lang="pt-BR" dirty="0"/>
          </a:p>
          <a:p>
            <a:r>
              <a:rPr lang="pt-BR" dirty="0"/>
              <a:t>5. 2021</a:t>
            </a:r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8986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NUTRIÇÃO INFANTIL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AF94068-B1B0-49D6-AF1F-27725CD9C93D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sz="1600" dirty="0"/>
              <a:t>Incentivar a participação dos representantes nos </a:t>
            </a:r>
            <a:r>
              <a:rPr lang="pt-BR" sz="1600" dirty="0" err="1"/>
              <a:t>GT´s</a:t>
            </a:r>
            <a:endParaRPr lang="pt-BR" sz="1600" dirty="0"/>
          </a:p>
          <a:p>
            <a:pPr marL="342900" indent="-342900" algn="just">
              <a:buAutoNum type="arabicParenR"/>
            </a:pPr>
            <a:endParaRPr lang="pt-BR" sz="1600" dirty="0"/>
          </a:p>
          <a:p>
            <a:pPr marL="342900" indent="-342900" algn="just">
              <a:buAutoNum type="arabicParenR"/>
            </a:pPr>
            <a:r>
              <a:rPr lang="pt-BR" sz="1600" dirty="0"/>
              <a:t>Endereçar as demandas levantadas pelo GT de acordo com suas prioridades, respeitando os prazos definidos. </a:t>
            </a:r>
          </a:p>
          <a:p>
            <a:pPr marL="342900" indent="-342900" algn="just">
              <a:buAutoNum type="arabicParenR"/>
            </a:pPr>
            <a:endParaRPr lang="pt-BR" sz="1600" dirty="0"/>
          </a:p>
          <a:p>
            <a:pPr marL="342900" indent="-342900" algn="just">
              <a:buAutoNum type="arabicParenR"/>
            </a:pPr>
            <a:r>
              <a:rPr lang="pt-BR" sz="1600" dirty="0"/>
              <a:t>Definir uma agenda do grupo - reuniões a cada 2 meses para FUP das atividades e reuniões de alinhamento entre </a:t>
            </a:r>
            <a:r>
              <a:rPr lang="pt-BR" sz="1600" dirty="0" err="1"/>
              <a:t>GTs</a:t>
            </a:r>
            <a:r>
              <a:rPr lang="pt-BR" sz="1600" dirty="0"/>
              <a:t> - a cada 3 meses</a:t>
            </a:r>
          </a:p>
          <a:p>
            <a:pPr marL="342900" indent="-342900" algn="just">
              <a:buAutoNum type="arabicParenR"/>
            </a:pPr>
            <a:endParaRPr lang="pt-BR" sz="1600" dirty="0"/>
          </a:p>
          <a:p>
            <a:pPr marL="342900" indent="-342900" algn="just">
              <a:buAutoNum type="arabicParenR"/>
            </a:pPr>
            <a:endParaRPr lang="pt-BR" sz="16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47A624E-028D-41EF-AB2E-27C01EB389C6}"/>
              </a:ext>
            </a:extLst>
          </p:cNvPr>
          <p:cNvSpPr/>
          <p:nvPr/>
        </p:nvSpPr>
        <p:spPr>
          <a:xfrm>
            <a:off x="6600419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2400" b="1" u="sng" dirty="0"/>
          </a:p>
          <a:p>
            <a:pPr algn="just">
              <a:lnSpc>
                <a:spcPct val="80000"/>
              </a:lnSpc>
            </a:pPr>
            <a:r>
              <a:rPr lang="en-US" sz="24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sz="2800" b="1" u="sng" dirty="0"/>
          </a:p>
          <a:p>
            <a:pPr algn="just">
              <a:lnSpc>
                <a:spcPct val="80000"/>
              </a:lnSpc>
            </a:pPr>
            <a:endParaRPr lang="en-US" sz="2800" dirty="0"/>
          </a:p>
          <a:p>
            <a:pPr algn="just">
              <a:lnSpc>
                <a:spcPct val="80000"/>
              </a:lnSpc>
            </a:pPr>
            <a:r>
              <a:rPr lang="it-IT" dirty="0"/>
              <a:t>1. continuo </a:t>
            </a:r>
          </a:p>
          <a:p>
            <a:pPr algn="just">
              <a:lnSpc>
                <a:spcPct val="80000"/>
              </a:lnSpc>
            </a:pPr>
            <a:endParaRPr lang="it-IT" dirty="0"/>
          </a:p>
          <a:p>
            <a:pPr algn="just">
              <a:lnSpc>
                <a:spcPct val="80000"/>
              </a:lnSpc>
            </a:pPr>
            <a:r>
              <a:rPr lang="it-IT" dirty="0"/>
              <a:t>2. continuo </a:t>
            </a:r>
          </a:p>
          <a:p>
            <a:pPr algn="just">
              <a:lnSpc>
                <a:spcPct val="80000"/>
              </a:lnSpc>
            </a:pPr>
            <a:endParaRPr lang="it-IT" dirty="0"/>
          </a:p>
          <a:p>
            <a:pPr algn="just">
              <a:lnSpc>
                <a:spcPct val="80000"/>
              </a:lnSpc>
            </a:pPr>
            <a:r>
              <a:rPr lang="it-IT" dirty="0"/>
              <a:t>3. continuo </a:t>
            </a:r>
          </a:p>
          <a:p>
            <a:pPr algn="just">
              <a:lnSpc>
                <a:spcPct val="80000"/>
              </a:lnSpc>
            </a:pPr>
            <a:endParaRPr lang="it-IT" dirty="0"/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439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NUTRIÇÃO INFANTIL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 Comunicação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28BCB15-6DF2-4CB6-B4B6-7C25780819AA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endParaRPr lang="pt-BR" sz="2400" dirty="0"/>
          </a:p>
          <a:p>
            <a:pPr marL="342900" indent="-342900" algn="just">
              <a:buAutoNum type="arabicParenR"/>
            </a:pPr>
            <a:endParaRPr lang="pt-BR" sz="24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5CE2147-1111-430F-BE94-CD245E15481B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24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3200" dirty="0"/>
          </a:p>
          <a:p>
            <a:pPr algn="just"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9160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ROTULAGEM NUTRICIONAL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BF8DD50-DC77-49D1-958B-14638F9A37CF}"/>
              </a:ext>
            </a:extLst>
          </p:cNvPr>
          <p:cNvSpPr/>
          <p:nvPr/>
        </p:nvSpPr>
        <p:spPr>
          <a:xfrm>
            <a:off x="374465" y="1215104"/>
            <a:ext cx="4951748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dirty="0"/>
              <a:t>Conseguir endereçar à ANVISA as principais dúvidas do setor quanto à aplicação e interpretação das normativas finais.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dirty="0"/>
              <a:t>Avaliação das empresas com as novas embalagens.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dirty="0"/>
              <a:t>Avaliação dos açúcares (malto,  amido) junto ao grupo técnico da ABIA e avaliação dos  associados ABIAD.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Conseguir defender e representar categorias de produtos do setor que ainda queiram defender pontos técnicos não sanados nas normativas. 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Acompanhamento das discussões do Mercosul que podem impactar a médio prazo as recém publicadas normativas, em parceria com a Alanur, para fortalecer o setor de maneira regional. </a:t>
            </a:r>
          </a:p>
          <a:p>
            <a:pPr marL="342900" indent="-342900" algn="just">
              <a:buAutoNum type="arabicParenR"/>
            </a:pPr>
            <a:endParaRPr lang="pt-BR" sz="16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477BE0E-3B24-4D4A-BAFB-9FB14B8E34BD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marL="0" indent="0">
              <a:buNone/>
            </a:pPr>
            <a:r>
              <a:rPr lang="pt-BR" sz="1800" dirty="0"/>
              <a:t>1.Prazo: 24 meses a partir da publicação da norma.</a:t>
            </a:r>
          </a:p>
          <a:p>
            <a:pPr marL="342900" indent="-342900">
              <a:buAutoNum type="alphaLcParenR"/>
            </a:pPr>
            <a:r>
              <a:rPr lang="pt-BR" dirty="0"/>
              <a:t>Reunião c/ exemplos “</a:t>
            </a:r>
            <a:r>
              <a:rPr lang="pt-BR" dirty="0" err="1"/>
              <a:t>worst</a:t>
            </a:r>
            <a:r>
              <a:rPr lang="pt-BR" dirty="0"/>
              <a:t> case” e especialistas de embalagens – 1ª </a:t>
            </a:r>
            <a:r>
              <a:rPr lang="pt-BR" dirty="0" err="1"/>
              <a:t>quinz</a:t>
            </a:r>
            <a:r>
              <a:rPr lang="pt-BR" dirty="0"/>
              <a:t>/Abril-21.</a:t>
            </a:r>
          </a:p>
          <a:p>
            <a:pPr marL="342900" indent="-342900">
              <a:buAutoNum type="alphaLcParenR"/>
            </a:pPr>
            <a:r>
              <a:rPr lang="pt-BR" dirty="0"/>
              <a:t>2ª reunião do GT Rotulagem - ABIAD </a:t>
            </a: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2. Próximos 24 meses a depender da necessidade do setor.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3. Acompanhamento conforme demanda e frequência do Mercosul.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88259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ROTULAGEM NUTRICIONAL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2BC923E-99BF-409C-8315-E9BDF0484F9C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/>
              <a:t>1. Aumento da Frequência das Reuniões;</a:t>
            </a:r>
          </a:p>
          <a:p>
            <a:pPr algn="just"/>
            <a:endParaRPr lang="pt-BR" dirty="0"/>
          </a:p>
          <a:p>
            <a:r>
              <a:rPr lang="pt-BR" dirty="0"/>
              <a:t>2.  Criação de Subgrupos específicos (ex. Adoçantes de Mesa)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2B8CF0D-C5E6-4E05-818F-5874446DBE07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endParaRPr lang="pt-BR" dirty="0"/>
          </a:p>
          <a:p>
            <a:r>
              <a:rPr lang="pt-BR" dirty="0"/>
              <a:t>1. Reuniões Bimensais- caso não haja nenhuma urgência ;</a:t>
            </a:r>
          </a:p>
          <a:p>
            <a:endParaRPr lang="pt-BR" dirty="0"/>
          </a:p>
          <a:p>
            <a:r>
              <a:rPr lang="pt-BR" dirty="0"/>
              <a:t>2. Próximos 24 meses.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1071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ROTULAGEM NUTRICIONAL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 Comunicação - 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F2856DF-C007-41CD-93D3-9934FD3D4CA9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1) </a:t>
            </a:r>
            <a:r>
              <a:rPr lang="en-US" dirty="0" err="1"/>
              <a:t>Devolutiva</a:t>
            </a:r>
            <a:r>
              <a:rPr lang="en-US" dirty="0"/>
              <a:t> da LVBA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das </a:t>
            </a:r>
            <a:r>
              <a:rPr lang="en-US" dirty="0" err="1"/>
              <a:t>Fichas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2)</a:t>
            </a:r>
            <a:r>
              <a:rPr lang="en-US" dirty="0" err="1"/>
              <a:t>Preenchimento</a:t>
            </a:r>
            <a:r>
              <a:rPr lang="en-US" dirty="0"/>
              <a:t> das </a:t>
            </a:r>
            <a:r>
              <a:rPr lang="en-US" dirty="0" err="1"/>
              <a:t>Fichas</a:t>
            </a:r>
            <a:r>
              <a:rPr lang="en-US" dirty="0"/>
              <a:t> </a:t>
            </a:r>
            <a:r>
              <a:rPr lang="en-US" dirty="0" err="1"/>
              <a:t>Técnicas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. </a:t>
            </a:r>
            <a:r>
              <a:rPr lang="en-US" dirty="0" err="1"/>
              <a:t>Definir</a:t>
            </a:r>
            <a:r>
              <a:rPr lang="en-US" dirty="0"/>
              <a:t> as </a:t>
            </a:r>
            <a:r>
              <a:rPr lang="en-US" dirty="0" err="1"/>
              <a:t>responsabilidades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sz="1800" dirty="0"/>
          </a:p>
          <a:p>
            <a:pPr algn="just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D3D0F68-9018-4B3F-9296-8AB0BFAD6557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endParaRPr lang="pt-BR" b="1" dirty="0"/>
          </a:p>
          <a:p>
            <a:r>
              <a:rPr lang="pt-BR" b="1" dirty="0"/>
              <a:t>PRAZOS</a:t>
            </a:r>
          </a:p>
          <a:p>
            <a:endParaRPr lang="pt-BR" b="1" dirty="0"/>
          </a:p>
          <a:p>
            <a:r>
              <a:rPr lang="pt-BR" b="1" dirty="0"/>
              <a:t>1)2ª reunião do GT Rotulagem;</a:t>
            </a:r>
          </a:p>
          <a:p>
            <a:endParaRPr lang="pt-BR" b="1" dirty="0"/>
          </a:p>
          <a:p>
            <a:r>
              <a:rPr lang="pt-BR" b="1" dirty="0"/>
              <a:t>2) A partir da 2ª Reunião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81722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ERROS INATOS DO METABOLISMO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8CC13C1-975F-47B6-9C24-DED44E072A90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pt-BR" dirty="0"/>
              <a:t>Avaliação da publicação da Norma;</a:t>
            </a:r>
          </a:p>
          <a:p>
            <a:pPr marL="342900" indent="-342900" algn="just">
              <a:buAutoNum type="arabicPeriod"/>
            </a:pPr>
            <a:endParaRPr lang="pt-BR" dirty="0"/>
          </a:p>
          <a:p>
            <a:pPr marL="342900" indent="-342900" algn="just">
              <a:buAutoNum type="arabicPeriod"/>
            </a:pPr>
            <a:r>
              <a:rPr lang="pt-BR" dirty="0"/>
              <a:t>Listagem dos pontos solicitados x publicados.</a:t>
            </a:r>
          </a:p>
          <a:p>
            <a:pPr algn="just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1994387-49AF-45F7-86EB-5D12A0579EB6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endParaRPr lang="pt-BR" dirty="0"/>
          </a:p>
          <a:p>
            <a:endParaRPr lang="pt-BR" dirty="0"/>
          </a:p>
          <a:p>
            <a:pPr marL="342900" indent="-342900">
              <a:buAutoNum type="arabicPeriod"/>
            </a:pPr>
            <a:r>
              <a:rPr lang="pt-BR" dirty="0"/>
              <a:t>Março/21</a:t>
            </a:r>
          </a:p>
          <a:p>
            <a:pPr marL="342900" indent="-342900">
              <a:buAutoNum type="arabicPeriod"/>
            </a:pPr>
            <a:r>
              <a:rPr lang="pt-BR" dirty="0"/>
              <a:t>Março/21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90471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ERROS INATOS DO METABOLISMO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35A2484-0C32-4CE3-8EAC-FB2D40BA9C06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endParaRPr lang="pt-BR" sz="2400" dirty="0"/>
          </a:p>
          <a:p>
            <a:pPr marL="342900" indent="-342900" algn="just">
              <a:buAutoNum type="arabicParenR"/>
            </a:pPr>
            <a:r>
              <a:rPr lang="pt-BR" sz="2400" dirty="0"/>
              <a:t>Contribuir com a agencia e sociedade, comunicação sobre a categoria. </a:t>
            </a:r>
            <a:endParaRPr lang="pt-BR" sz="16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E084E66-9D0F-44A3-9901-6B4E6A5AAE13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2800" b="1" u="sng" dirty="0"/>
          </a:p>
          <a:p>
            <a:pPr algn="just">
              <a:lnSpc>
                <a:spcPct val="80000"/>
              </a:lnSpc>
            </a:pPr>
            <a:r>
              <a:rPr lang="en-US" sz="28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sz="2800" b="1" u="sng" dirty="0"/>
          </a:p>
          <a:p>
            <a:pPr algn="just">
              <a:lnSpc>
                <a:spcPct val="80000"/>
              </a:lnSpc>
            </a:pPr>
            <a:endParaRPr lang="en-US" sz="28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endParaRPr lang="en-US" sz="28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2800" dirty="0"/>
              <a:t>Maio/21</a:t>
            </a:r>
          </a:p>
          <a:p>
            <a:pPr algn="just"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09444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ERROS INATOS DO METABOLISMO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- 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1EB2BC1-3BDC-4FD0-9904-B2C25A036B4B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sz="2400" dirty="0"/>
              <a:t>Preenchimento das fichas técnicas;</a:t>
            </a:r>
          </a:p>
          <a:p>
            <a:pPr marL="342900" indent="-342900" algn="just">
              <a:buAutoNum type="arabicParenR"/>
            </a:pPr>
            <a:endParaRPr lang="pt-BR" sz="2400" dirty="0"/>
          </a:p>
          <a:p>
            <a:pPr marL="342900" indent="-342900" algn="just">
              <a:buAutoNum type="arabicParenR"/>
            </a:pPr>
            <a:r>
              <a:rPr lang="pt-BR" sz="2400" dirty="0"/>
              <a:t>Monitoramento das comunicações oficiais da ANVISA.</a:t>
            </a:r>
          </a:p>
          <a:p>
            <a:pPr marL="342900" indent="-342900" algn="just">
              <a:buAutoNum type="arabicParenR"/>
            </a:pPr>
            <a:endParaRPr lang="pt-BR" sz="2400" dirty="0"/>
          </a:p>
          <a:p>
            <a:pPr marL="342900" indent="-342900" algn="just">
              <a:buAutoNum type="arabicParenR"/>
            </a:pPr>
            <a:r>
              <a:rPr lang="pt-BR" sz="2400" dirty="0"/>
              <a:t>ABIAD se posicionar como referencia p/ os produtos e destacar a importância da alimentação com fórmulas.</a:t>
            </a:r>
          </a:p>
          <a:p>
            <a:pPr marL="342900" indent="-342900" algn="just">
              <a:buAutoNum type="arabicParenR"/>
            </a:pPr>
            <a:r>
              <a:rPr lang="pt-BR" sz="2400" dirty="0"/>
              <a:t>Levantamento da população impactada pela categoria.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3ADF42C-E0BA-4FEA-A039-863EDD483D8F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2400" b="1" u="sng" dirty="0"/>
              <a:t>PRAZOS :</a:t>
            </a:r>
          </a:p>
          <a:p>
            <a:pPr algn="just">
              <a:lnSpc>
                <a:spcPct val="80000"/>
              </a:lnSpc>
            </a:pPr>
            <a:endParaRPr lang="en-US" b="1" u="sng" dirty="0"/>
          </a:p>
          <a:p>
            <a:pPr algn="just">
              <a:lnSpc>
                <a:spcPct val="80000"/>
              </a:lnSpc>
            </a:pPr>
            <a:endParaRPr lang="en-US" sz="3200" dirty="0"/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2400" dirty="0"/>
              <a:t>1ª </a:t>
            </a:r>
            <a:r>
              <a:rPr lang="en-US" sz="2400" dirty="0" err="1"/>
              <a:t>reunião</a:t>
            </a:r>
            <a:r>
              <a:rPr lang="en-US" sz="2400" dirty="0"/>
              <a:t> do GT EIM;</a:t>
            </a:r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2400" dirty="0" err="1"/>
              <a:t>Demanda</a:t>
            </a:r>
            <a:r>
              <a:rPr lang="en-US" sz="2400" dirty="0"/>
              <a:t>;</a:t>
            </a:r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2400" dirty="0"/>
              <a:t>2021;</a:t>
            </a:r>
          </a:p>
          <a:p>
            <a:pPr marL="342900" indent="-342900" algn="just">
              <a:lnSpc>
                <a:spcPct val="80000"/>
              </a:lnSpc>
              <a:buAutoNum type="arabicParenR"/>
            </a:pPr>
            <a:r>
              <a:rPr lang="en-US" sz="2400" dirty="0"/>
              <a:t>2021.</a:t>
            </a:r>
          </a:p>
          <a:p>
            <a:pPr algn="just"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43953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ENTERAIS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5F58CAD-DB55-4AFC-9DCD-EEFE956BDC84}"/>
              </a:ext>
            </a:extLst>
          </p:cNvPr>
          <p:cNvSpPr/>
          <p:nvPr/>
        </p:nvSpPr>
        <p:spPr>
          <a:xfrm>
            <a:off x="294570" y="1317470"/>
            <a:ext cx="4871853" cy="5382795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dirty="0"/>
              <a:t>Definir plano estratégico para Agenda Regulatória - temas de Nutrição Especializada Enterais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Liderar a revisão do guia de prazo de validade com a Anvisa, com o apoio do ISDI.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Fomentar e liderar a revisão da RDC 21/15.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Organizar entre os associados levantamento de principais exigências que impactam em tempo de processos para alinhar os entendimentos com a Anvisa - enterais pediátricos, entre outros.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Critérios específicos para a população infantil (IDR enterais infantis ???)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A4522BC-C03E-462A-8225-5E500A818F30}"/>
              </a:ext>
            </a:extLst>
          </p:cNvPr>
          <p:cNvSpPr/>
          <p:nvPr/>
        </p:nvSpPr>
        <p:spPr>
          <a:xfrm>
            <a:off x="6621755" y="129973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marL="0" indent="0">
              <a:buNone/>
            </a:pPr>
            <a:endParaRPr lang="en-US" sz="1800" u="sng" dirty="0"/>
          </a:p>
          <a:p>
            <a:pPr marL="342900" indent="-342900">
              <a:buAutoNum type="arabicParenR"/>
            </a:pPr>
            <a:r>
              <a:rPr lang="pt-BR" dirty="0" err="1"/>
              <a:t>Nov</a:t>
            </a:r>
            <a:r>
              <a:rPr lang="pt-BR" dirty="0"/>
              <a:t>/20 - Jan/21 ok</a:t>
            </a:r>
          </a:p>
          <a:p>
            <a:pPr marL="342900" indent="-342900">
              <a:buAutoNum type="arabicParenR"/>
            </a:pPr>
            <a:endParaRPr lang="pt-BR" dirty="0"/>
          </a:p>
          <a:p>
            <a:pPr marL="342900" indent="-342900">
              <a:buAutoNum type="arabicParenR"/>
            </a:pPr>
            <a:r>
              <a:rPr lang="pt-BR" dirty="0"/>
              <a:t>2021 </a:t>
            </a:r>
          </a:p>
          <a:p>
            <a:endParaRPr lang="pt-BR" dirty="0"/>
          </a:p>
          <a:p>
            <a:pPr marL="342900" indent="-342900">
              <a:buAutoNum type="arabicParenR" startAt="3"/>
            </a:pPr>
            <a:r>
              <a:rPr lang="pt-BR" dirty="0"/>
              <a:t>2021 </a:t>
            </a:r>
          </a:p>
          <a:p>
            <a:pPr marL="342900" indent="-342900">
              <a:buAutoNum type="arabicParenR" startAt="3"/>
            </a:pPr>
            <a:endParaRPr lang="pt-BR" dirty="0"/>
          </a:p>
          <a:p>
            <a:pPr marL="342900" indent="-342900">
              <a:buAutoNum type="arabicParenR" startAt="3"/>
            </a:pPr>
            <a:r>
              <a:rPr lang="pt-BR" dirty="0"/>
              <a:t>2021</a:t>
            </a:r>
          </a:p>
          <a:p>
            <a:pPr marL="342900" indent="-342900">
              <a:buAutoNum type="arabicParenR" startAt="3"/>
            </a:pPr>
            <a:endParaRPr lang="pt-BR" dirty="0"/>
          </a:p>
          <a:p>
            <a:pPr marL="342900" indent="-342900">
              <a:buAutoNum type="arabicParenR" startAt="3"/>
            </a:pPr>
            <a:r>
              <a:rPr lang="pt-BR" dirty="0"/>
              <a:t>?</a:t>
            </a:r>
          </a:p>
          <a:p>
            <a:endParaRPr lang="pt-BR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024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351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SUPLEMENTOS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Técnico-Objetivos Operacionais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182" y="3383281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2E98796-9CBC-46A2-9098-967E01CAAD83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dirty="0"/>
          </a:p>
          <a:p>
            <a:pPr algn="just"/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Elaboração de um </a:t>
            </a:r>
            <a:r>
              <a:rPr lang="pt-BR" dirty="0" err="1"/>
              <a:t>pathway</a:t>
            </a:r>
            <a:r>
              <a:rPr lang="pt-BR" dirty="0"/>
              <a:t> para aprovação de novos </a:t>
            </a:r>
            <a:r>
              <a:rPr lang="pt-BR" dirty="0" err="1"/>
              <a:t>claims</a:t>
            </a:r>
            <a:r>
              <a:rPr lang="pt-BR" dirty="0"/>
              <a:t> para Suplementos Alimentares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0D3BA1B-6580-4423-97C0-B84A9C8AEC1A}"/>
              </a:ext>
            </a:extLst>
          </p:cNvPr>
          <p:cNvSpPr/>
          <p:nvPr/>
        </p:nvSpPr>
        <p:spPr>
          <a:xfrm>
            <a:off x="6718683" y="1271343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marL="0" indent="0">
              <a:buNone/>
            </a:pPr>
            <a:endParaRPr lang="en-US" sz="1800" u="sng" dirty="0"/>
          </a:p>
          <a:p>
            <a:pPr algn="ctr"/>
            <a:endParaRPr lang="pt-BR" b="1" dirty="0"/>
          </a:p>
          <a:p>
            <a:r>
              <a:rPr lang="pt-BR" dirty="0"/>
              <a:t>1. </a:t>
            </a:r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78343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ENTERAIS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DCEC409B-12FB-4FA7-BA63-CB710F60F28C}"/>
              </a:ext>
            </a:extLst>
          </p:cNvPr>
          <p:cNvSpPr/>
          <p:nvPr/>
        </p:nvSpPr>
        <p:spPr>
          <a:xfrm>
            <a:off x="382981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dirty="0"/>
              <a:t>Incentivar a participação dos representantes nos </a:t>
            </a:r>
            <a:r>
              <a:rPr lang="pt-BR" dirty="0" err="1"/>
              <a:t>GT´s</a:t>
            </a:r>
            <a:endParaRPr lang="pt-BR" dirty="0"/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Endereçar as demandas levantadas pelo GT de acordo com suas prioridades, respeitando os prazos definidos. 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Definir uma agenda do grupo - reuniões a cada 2 meses para FUP das atividades e reuniões de alinhamento entre </a:t>
            </a:r>
            <a:r>
              <a:rPr lang="pt-BR" dirty="0" err="1"/>
              <a:t>GTs</a:t>
            </a:r>
            <a:r>
              <a:rPr lang="pt-BR" dirty="0"/>
              <a:t> - a cada 3 meses</a:t>
            </a:r>
          </a:p>
          <a:p>
            <a:pPr marL="342900" indent="-342900" algn="just">
              <a:buAutoNum type="arabicParenR"/>
            </a:pPr>
            <a:endParaRPr lang="pt-BR" dirty="0"/>
          </a:p>
          <a:p>
            <a:pPr marL="342900" indent="-342900" algn="just">
              <a:buAutoNum type="arabicParenR"/>
            </a:pPr>
            <a:r>
              <a:rPr lang="pt-BR" dirty="0"/>
              <a:t>Definir uma agenda com a Anvisa alinhada entre </a:t>
            </a:r>
            <a:r>
              <a:rPr lang="pt-BR" dirty="0" err="1"/>
              <a:t>GTs</a:t>
            </a:r>
            <a:r>
              <a:rPr lang="pt-BR" dirty="0"/>
              <a:t> - a cada XXX tempo (a definir com os </a:t>
            </a:r>
            <a:r>
              <a:rPr lang="pt-BR" dirty="0" err="1"/>
              <a:t>GTs</a:t>
            </a:r>
            <a:r>
              <a:rPr lang="pt-BR" dirty="0"/>
              <a:t>)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4DE92D7-384A-461B-98E8-CC803560E179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r>
              <a:rPr lang="en-US" sz="1800" b="1" u="sng" dirty="0"/>
              <a:t>PRAZOS :</a:t>
            </a:r>
          </a:p>
          <a:p>
            <a:pPr marL="0" indent="0">
              <a:buNone/>
            </a:pPr>
            <a:endParaRPr lang="en-US" sz="1800" u="sng" dirty="0"/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CONTINUO </a:t>
            </a:r>
          </a:p>
          <a:p>
            <a:pPr marL="342900" indent="-342900">
              <a:buFont typeface="+mj-lt"/>
              <a:buAutoNum type="arabicPeriod"/>
            </a:pPr>
            <a:endParaRPr lang="pt-BR" dirty="0"/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CONTINUO</a:t>
            </a:r>
          </a:p>
          <a:p>
            <a:pPr marL="342900" indent="-342900">
              <a:buFont typeface="+mj-lt"/>
              <a:buAutoNum type="arabicPeriod"/>
            </a:pPr>
            <a:endParaRPr lang="pt-BR" dirty="0"/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CONTINUO</a:t>
            </a:r>
          </a:p>
          <a:p>
            <a:pPr marL="342900" indent="-342900">
              <a:buFont typeface="+mj-lt"/>
              <a:buAutoNum type="arabicPeriod"/>
            </a:pPr>
            <a:endParaRPr lang="pt-BR" dirty="0"/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CONTINUO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21444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ENTERAIS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- 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343246" y="3424093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A50D7B6-AE32-4FEA-BF9A-F280FC353F3D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1) </a:t>
            </a:r>
            <a:r>
              <a:rPr lang="en-US" dirty="0" err="1"/>
              <a:t>Preenchimento</a:t>
            </a:r>
            <a:r>
              <a:rPr lang="en-US" dirty="0"/>
              <a:t> das </a:t>
            </a:r>
            <a:r>
              <a:rPr lang="en-US" dirty="0" err="1"/>
              <a:t>Fichas</a:t>
            </a:r>
            <a:r>
              <a:rPr lang="en-US" dirty="0"/>
              <a:t> </a:t>
            </a:r>
            <a:r>
              <a:rPr lang="en-US" dirty="0" err="1"/>
              <a:t>Técnicas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. </a:t>
            </a:r>
            <a:r>
              <a:rPr lang="en-US" dirty="0" err="1"/>
              <a:t>Definir</a:t>
            </a:r>
            <a:r>
              <a:rPr lang="en-US" dirty="0"/>
              <a:t> as </a:t>
            </a:r>
            <a:r>
              <a:rPr lang="en-US" dirty="0" err="1"/>
              <a:t>responsabilidades</a:t>
            </a:r>
            <a:r>
              <a:rPr lang="en-US" dirty="0"/>
              <a:t>.</a:t>
            </a:r>
          </a:p>
          <a:p>
            <a:pPr algn="just"/>
            <a:endParaRPr lang="en-US" sz="1800" dirty="0"/>
          </a:p>
          <a:p>
            <a:pPr algn="just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71F5E80-BE1A-4E39-82C3-DC704C32A5DC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endParaRPr lang="pt-BR" b="1" dirty="0"/>
          </a:p>
          <a:p>
            <a:r>
              <a:rPr lang="pt-BR" b="1" dirty="0"/>
              <a:t>PRAZOS</a:t>
            </a:r>
          </a:p>
          <a:p>
            <a:endParaRPr lang="pt-BR" b="1" dirty="0"/>
          </a:p>
          <a:p>
            <a:r>
              <a:rPr lang="pt-BR" b="1" dirty="0"/>
              <a:t>1) Março/21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39722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10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351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SUPLEMENTOS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Técnico-Objetivos Operacionais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904083" y="3400134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28E6137-6FC2-4BCD-80FC-AFD25C9B5955}"/>
              </a:ext>
            </a:extLst>
          </p:cNvPr>
          <p:cNvSpPr/>
          <p:nvPr/>
        </p:nvSpPr>
        <p:spPr>
          <a:xfrm>
            <a:off x="224861" y="1215104"/>
            <a:ext cx="5548141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b="1" dirty="0">
                <a:solidFill>
                  <a:schemeClr val="tx1"/>
                </a:solidFill>
              </a:rPr>
              <a:t>1ª Reunião - 11/03/21:  Definição Tarefas/Cronograma:</a:t>
            </a:r>
          </a:p>
          <a:p>
            <a:endParaRPr lang="pt-BR" dirty="0"/>
          </a:p>
          <a:p>
            <a:pPr marL="342900" indent="-342900">
              <a:buFont typeface="+mj-lt"/>
              <a:buAutoNum type="alphaUcPeriod"/>
            </a:pPr>
            <a:r>
              <a:rPr lang="pt-BR" dirty="0"/>
              <a:t>Reunião Anvisa  Agenda ABIAD  para 2021;</a:t>
            </a:r>
          </a:p>
          <a:p>
            <a:pPr marL="342900" lvl="0" indent="-342900">
              <a:buFont typeface="+mj-lt"/>
              <a:buAutoNum type="alphaUcPeriod"/>
            </a:pPr>
            <a:endParaRPr lang="pt-BR" dirty="0"/>
          </a:p>
          <a:p>
            <a:pPr marL="342900" lvl="0" indent="-342900">
              <a:buAutoNum type="alphaUcPeriod"/>
            </a:pPr>
            <a:r>
              <a:rPr lang="pt-BR" dirty="0"/>
              <a:t>Apoio à Anvisa na revisão/atualização da IN nº 28/18: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dirty="0"/>
              <a:t>Aprovação de novos </a:t>
            </a:r>
            <a:r>
              <a:rPr lang="pt-BR" dirty="0" err="1"/>
              <a:t>claims</a:t>
            </a:r>
            <a:r>
              <a:rPr lang="pt-BR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dirty="0"/>
              <a:t>Aprovação de novos ingredientes/nutrientes (fluxo mais ágil);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lvl="0" indent="-342900">
              <a:buAutoNum type="alphaUcPeriod" startAt="3"/>
            </a:pPr>
            <a:r>
              <a:rPr lang="pt-BR" dirty="0"/>
              <a:t>Dificuldade de atendimento da RDC de Microbiologia;</a:t>
            </a:r>
          </a:p>
          <a:p>
            <a:pPr marL="342900" lvl="0" indent="-342900">
              <a:buAutoNum type="alphaUcPeriod" startAt="3"/>
            </a:pPr>
            <a:endParaRPr lang="pt-BR" dirty="0"/>
          </a:p>
          <a:p>
            <a:pPr marL="342900" lvl="0" indent="-342900">
              <a:buAutoNum type="alphaUcPeriod" startAt="4"/>
            </a:pPr>
            <a:r>
              <a:rPr lang="pt-BR" dirty="0"/>
              <a:t>Reavaliação do entendimento da ANVISA sobre o parágrafo único do Art. 8º - RDC nº 243/18 (especificação);</a:t>
            </a:r>
          </a:p>
          <a:p>
            <a:pPr marL="342900" lvl="0" indent="-342900">
              <a:buAutoNum type="alphaUcPeriod" startAt="4"/>
            </a:pPr>
            <a:endParaRPr lang="pt-BR" dirty="0"/>
          </a:p>
          <a:p>
            <a:pPr marL="342900" lvl="0" indent="-342900">
              <a:buAutoNum type="alphaUcPeriod"/>
            </a:pPr>
            <a:endParaRPr lang="pt-BR" dirty="0"/>
          </a:p>
          <a:p>
            <a:pPr marL="342900" lvl="0" indent="-342900">
              <a:buAutoNum type="alphaUcPeriod"/>
            </a:pPr>
            <a:endParaRPr lang="pt-BR" dirty="0"/>
          </a:p>
          <a:p>
            <a:pPr lvl="0"/>
            <a:r>
              <a:rPr lang="pt-BR" dirty="0"/>
              <a:t> </a:t>
            </a:r>
          </a:p>
          <a:p>
            <a:pPr marL="342900" indent="-342900" algn="just">
              <a:buAutoNum type="arabicParenR"/>
            </a:pPr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EF339C8-8C97-457E-AF31-211FC0C5CC6F}"/>
              </a:ext>
            </a:extLst>
          </p:cNvPr>
          <p:cNvSpPr/>
          <p:nvPr/>
        </p:nvSpPr>
        <p:spPr>
          <a:xfrm>
            <a:off x="7037614" y="1215104"/>
            <a:ext cx="4929524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pPr marL="342900" indent="-342900" algn="just">
              <a:lnSpc>
                <a:spcPct val="80000"/>
              </a:lnSpc>
              <a:buAutoNum type="alphaUcPeriod"/>
            </a:pPr>
            <a:endParaRPr lang="en-US" dirty="0"/>
          </a:p>
          <a:p>
            <a:pPr marL="342900" indent="-342900" algn="just">
              <a:buAutoNum type="alphaUcPeriod"/>
            </a:pPr>
            <a:endParaRPr lang="en-US" dirty="0"/>
          </a:p>
          <a:p>
            <a:pPr marL="342900" lvl="0" indent="-342900">
              <a:buFont typeface="+mj-lt"/>
              <a:buAutoNum type="alphaUcPeriod"/>
            </a:pPr>
            <a:r>
              <a:rPr lang="pt-BR" dirty="0"/>
              <a:t>Pauta: Inclusão de </a:t>
            </a:r>
            <a:r>
              <a:rPr lang="pt-BR" dirty="0" err="1"/>
              <a:t>Claims</a:t>
            </a:r>
            <a:r>
              <a:rPr lang="pt-BR" dirty="0"/>
              <a:t>  e Atualização da IN nº 28/18;</a:t>
            </a:r>
          </a:p>
          <a:p>
            <a:pPr marL="342900" indent="-342900" algn="just">
              <a:buAutoNum type="alphaUcPeriod"/>
            </a:pPr>
            <a:endParaRPr lang="en-US" dirty="0"/>
          </a:p>
          <a:p>
            <a:pPr marL="342900" indent="-342900" algn="just">
              <a:buAutoNum type="alphaUcPeriod"/>
            </a:pPr>
            <a:r>
              <a:rPr lang="en-US" dirty="0" err="1"/>
              <a:t>Propostas</a:t>
            </a:r>
            <a:r>
              <a:rPr lang="en-US" dirty="0"/>
              <a:t> de </a:t>
            </a:r>
            <a:r>
              <a:rPr lang="en-US" dirty="0" err="1"/>
              <a:t>novos</a:t>
            </a:r>
            <a:r>
              <a:rPr lang="en-US" dirty="0"/>
              <a:t> claims/</a:t>
            </a:r>
            <a:r>
              <a:rPr lang="en-US" dirty="0" err="1"/>
              <a:t>novos</a:t>
            </a:r>
            <a:r>
              <a:rPr lang="en-US" dirty="0"/>
              <a:t> </a:t>
            </a:r>
            <a:r>
              <a:rPr lang="en-US" dirty="0" err="1"/>
              <a:t>ingredientes</a:t>
            </a:r>
            <a:r>
              <a:rPr lang="en-US" dirty="0"/>
              <a:t> /</a:t>
            </a:r>
            <a:r>
              <a:rPr lang="en-US" dirty="0" err="1"/>
              <a:t>nutrientes</a:t>
            </a:r>
            <a:r>
              <a:rPr lang="en-US" dirty="0"/>
              <a:t> ;</a:t>
            </a:r>
          </a:p>
          <a:p>
            <a:pPr marL="342900" indent="-342900" algn="just">
              <a:buAutoNum type="alphaUcPeriod"/>
            </a:pPr>
            <a:endParaRPr lang="en-US" dirty="0"/>
          </a:p>
          <a:p>
            <a:pPr marL="342900" indent="-342900" algn="just">
              <a:buAutoNum type="alphaUcPeriod"/>
            </a:pPr>
            <a:r>
              <a:rPr lang="en-US" dirty="0" err="1"/>
              <a:t>Publicada</a:t>
            </a:r>
            <a:r>
              <a:rPr lang="en-US" dirty="0"/>
              <a:t> a CP nº 1.036/21;</a:t>
            </a:r>
          </a:p>
          <a:p>
            <a:pPr marL="342900" indent="-342900" algn="just">
              <a:buAutoNum type="alphaUcPeriod"/>
            </a:pPr>
            <a:endParaRPr lang="en-US" dirty="0"/>
          </a:p>
          <a:p>
            <a:pPr marL="342900" indent="-342900" algn="just">
              <a:buAutoNum type="alphaUcPeriod"/>
            </a:pPr>
            <a:r>
              <a:rPr lang="en-US" dirty="0"/>
              <a:t>;</a:t>
            </a:r>
          </a:p>
          <a:p>
            <a:pPr marL="342900" indent="-342900" algn="just">
              <a:buAutoNum type="alphaUcPeriod"/>
            </a:pPr>
            <a:endParaRPr lang="en-US" dirty="0"/>
          </a:p>
          <a:p>
            <a:pPr marL="342900" indent="-342900" algn="just">
              <a:buAutoNum type="alphaUcPeriod"/>
            </a:pPr>
            <a:endParaRPr lang="en-US" dirty="0"/>
          </a:p>
          <a:p>
            <a:pPr marL="342900" indent="-342900" algn="just">
              <a:lnSpc>
                <a:spcPct val="80000"/>
              </a:lnSpc>
              <a:buAutoNum type="alphaUcPeriod"/>
            </a:pPr>
            <a:endParaRPr lang="en-US" dirty="0"/>
          </a:p>
          <a:p>
            <a:pPr marL="342900" indent="-342900" algn="just">
              <a:lnSpc>
                <a:spcPct val="80000"/>
              </a:lnSpc>
              <a:buAutoNum type="alphaUcPeriod"/>
            </a:pPr>
            <a:endParaRPr lang="en-US" b="1" dirty="0"/>
          </a:p>
          <a:p>
            <a:pPr marL="342900" indent="-342900" algn="just">
              <a:lnSpc>
                <a:spcPct val="80000"/>
              </a:lnSpc>
              <a:buAutoNum type="alphaUcPeriod"/>
            </a:pPr>
            <a:endParaRPr lang="en-US" b="1" dirty="0"/>
          </a:p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pPr algn="ctr"/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154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351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SUPLEMENTOS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- Objetivos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423141" y="3327042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3F2B57F-CA72-4755-8916-6AA3E357D0C7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1)</a:t>
            </a:r>
            <a:r>
              <a:rPr lang="en-US" dirty="0" err="1"/>
              <a:t>Preenchimento</a:t>
            </a:r>
            <a:r>
              <a:rPr lang="en-US" dirty="0"/>
              <a:t> das </a:t>
            </a:r>
            <a:r>
              <a:rPr lang="en-US" dirty="0" err="1"/>
              <a:t>Fichas</a:t>
            </a:r>
            <a:r>
              <a:rPr lang="en-US" dirty="0"/>
              <a:t> </a:t>
            </a:r>
            <a:r>
              <a:rPr lang="en-US" dirty="0" err="1"/>
              <a:t>Técnicas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. </a:t>
            </a:r>
            <a:r>
              <a:rPr lang="en-US" dirty="0" err="1"/>
              <a:t>Definir</a:t>
            </a:r>
            <a:r>
              <a:rPr lang="en-US" dirty="0"/>
              <a:t> as </a:t>
            </a:r>
            <a:r>
              <a:rPr lang="en-US" dirty="0" err="1"/>
              <a:t>responsabilidades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2) </a:t>
            </a:r>
            <a:r>
              <a:rPr lang="en-US" dirty="0" err="1"/>
              <a:t>Campanha</a:t>
            </a:r>
            <a:r>
              <a:rPr lang="en-US" dirty="0"/>
              <a:t> de Comunicação </a:t>
            </a:r>
            <a:r>
              <a:rPr lang="en-US" dirty="0" err="1"/>
              <a:t>Vitamina</a:t>
            </a:r>
            <a:r>
              <a:rPr lang="en-US" dirty="0"/>
              <a:t> D;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3) ENANI – </a:t>
            </a:r>
            <a:r>
              <a:rPr lang="en-US" dirty="0" err="1"/>
              <a:t>alguns</a:t>
            </a:r>
            <a:r>
              <a:rPr lang="en-US" dirty="0"/>
              <a:t> dados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sendo</a:t>
            </a:r>
            <a:r>
              <a:rPr lang="en-US" dirty="0"/>
              <a:t> </a:t>
            </a:r>
            <a:r>
              <a:rPr lang="en-US" dirty="0" err="1"/>
              <a:t>divulgados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Ministério</a:t>
            </a:r>
            <a:r>
              <a:rPr lang="en-US" dirty="0"/>
              <a:t> da </a:t>
            </a:r>
            <a:r>
              <a:rPr lang="en-US" dirty="0" err="1"/>
              <a:t>Saúde</a:t>
            </a:r>
            <a:r>
              <a:rPr lang="en-US" dirty="0"/>
              <a:t>;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4) WS Técnico c/ </a:t>
            </a:r>
            <a:r>
              <a:rPr lang="en-US" dirty="0" err="1"/>
              <a:t>público</a:t>
            </a:r>
            <a:r>
              <a:rPr lang="en-US" dirty="0"/>
              <a:t> </a:t>
            </a:r>
            <a:r>
              <a:rPr lang="en-US" dirty="0" err="1"/>
              <a:t>alvo</a:t>
            </a:r>
            <a:r>
              <a:rPr lang="en-US" dirty="0"/>
              <a:t> </a:t>
            </a:r>
            <a:r>
              <a:rPr lang="en-US" dirty="0" err="1"/>
              <a:t>profissionais</a:t>
            </a:r>
            <a:r>
              <a:rPr lang="en-US" dirty="0"/>
              <a:t> da </a:t>
            </a:r>
            <a:r>
              <a:rPr lang="en-US" dirty="0" err="1"/>
              <a:t>saúde</a:t>
            </a:r>
            <a:r>
              <a:rPr lang="en-US" dirty="0"/>
              <a:t> p/ </a:t>
            </a:r>
            <a:r>
              <a:rPr lang="en-US" dirty="0" err="1"/>
              <a:t>divulgação</a:t>
            </a:r>
            <a:r>
              <a:rPr lang="en-US" dirty="0"/>
              <a:t> da </a:t>
            </a:r>
            <a:r>
              <a:rPr lang="en-US" dirty="0" err="1"/>
              <a:t>Pesquisa</a:t>
            </a:r>
            <a:r>
              <a:rPr lang="en-US" dirty="0"/>
              <a:t> de Suplementos;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5) Auto-</a:t>
            </a:r>
            <a:r>
              <a:rPr lang="en-US" dirty="0" err="1"/>
              <a:t>cuidado</a:t>
            </a:r>
            <a:r>
              <a:rPr lang="en-US" dirty="0"/>
              <a:t>;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sz="1800" dirty="0"/>
          </a:p>
          <a:p>
            <a:pPr algn="just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377FB2D-E3F5-4B25-AEBE-369F36BD941F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endParaRPr lang="pt-BR" b="1" dirty="0"/>
          </a:p>
          <a:p>
            <a:r>
              <a:rPr lang="pt-BR" b="1" dirty="0"/>
              <a:t>PRAZOS</a:t>
            </a:r>
          </a:p>
          <a:p>
            <a:endParaRPr lang="pt-BR" b="1" dirty="0"/>
          </a:p>
          <a:p>
            <a:r>
              <a:rPr lang="pt-BR" b="1" dirty="0"/>
              <a:t>1) Março/21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090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1931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SGT EXTRATOS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Táticos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904083" y="3400134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C6CC021-C58F-407C-A4C8-2D7ACEB46C85}"/>
              </a:ext>
            </a:extLst>
          </p:cNvPr>
          <p:cNvSpPr/>
          <p:nvPr/>
        </p:nvSpPr>
        <p:spPr>
          <a:xfrm>
            <a:off x="224861" y="1215104"/>
            <a:ext cx="5548141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AutoNum type="arabicParenR"/>
            </a:pP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Desenvolver um plano estratégico a médio prazo com parceria de principais stakeholders para ampliar aprovação de botânicos/extratos pela ANVISA. (Ex.: viabilização de </a:t>
            </a:r>
            <a:r>
              <a:rPr lang="pt-BR" sz="1800" b="0" i="0" u="none" strike="noStrike" baseline="0" dirty="0" err="1">
                <a:solidFill>
                  <a:srgbClr val="FFFFFF"/>
                </a:solidFill>
                <a:latin typeface="Calibri" panose="020F0502020204030204" pitchFamily="34" charset="0"/>
              </a:rPr>
              <a:t>claims</a:t>
            </a: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 funcionais para </a:t>
            </a:r>
            <a:r>
              <a:rPr lang="pt-BR" sz="1800" b="0" i="0" u="none" strike="noStrike" baseline="0" dirty="0" err="1">
                <a:solidFill>
                  <a:srgbClr val="FFFFFF"/>
                </a:solidFill>
                <a:latin typeface="Calibri" panose="020F0502020204030204" pitchFamily="34" charset="0"/>
              </a:rPr>
              <a:t>fitoquímicos</a:t>
            </a: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, aprovação dual de extratos botânicos para espécies que encontram-se atualmente autorizados para medicamentos, viabilização de um workshop com a academia e cientistas experts para aprofundamento de discussões técnicas);</a:t>
            </a:r>
          </a:p>
          <a:p>
            <a:pPr marL="342900" indent="-342900" algn="just">
              <a:buAutoNum type="arabicParenR"/>
            </a:pPr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342900" indent="-342900" algn="just">
              <a:buAutoNum type="arabicParenR"/>
            </a:pP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Implementação do Plano (item 1);</a:t>
            </a:r>
          </a:p>
          <a:p>
            <a:pPr marL="342900" indent="-342900" algn="just">
              <a:buAutoNum type="arabicParenR"/>
            </a:pPr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342900" indent="-342900" algn="just">
              <a:buAutoNum type="arabicParenR"/>
            </a:pP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2ª onda de trabalho com a </a:t>
            </a:r>
            <a:r>
              <a:rPr lang="pt-BR" sz="1800" b="0" i="0" u="none" strike="noStrike" baseline="0" dirty="0" err="1">
                <a:solidFill>
                  <a:srgbClr val="FFFFFF"/>
                </a:solidFill>
                <a:latin typeface="Calibri" panose="020F0502020204030204" pitchFamily="34" charset="0"/>
              </a:rPr>
              <a:t>Planitox</a:t>
            </a: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 sobre segurança de extratos botânicos em alimentos</a:t>
            </a:r>
          </a:p>
          <a:p>
            <a:pPr marL="342900" indent="-342900">
              <a:buAutoNum type="arabicParenR"/>
            </a:pPr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342900" indent="-342900">
              <a:buAutoNum type="arabicParenR"/>
            </a:pPr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342900" lvl="0" indent="-342900">
              <a:buAutoNum type="alphaUcPeriod" startAt="4"/>
            </a:pPr>
            <a:endParaRPr lang="pt-BR" dirty="0"/>
          </a:p>
          <a:p>
            <a:pPr marL="342900" lvl="0" indent="-342900">
              <a:buAutoNum type="alphaUcPeriod"/>
            </a:pPr>
            <a:endParaRPr lang="pt-BR" dirty="0"/>
          </a:p>
          <a:p>
            <a:pPr marL="342900" lvl="0" indent="-342900">
              <a:buAutoNum type="alphaUcPeriod"/>
            </a:pPr>
            <a:endParaRPr lang="pt-BR" dirty="0"/>
          </a:p>
          <a:p>
            <a:pPr lvl="0"/>
            <a:r>
              <a:rPr lang="pt-BR" dirty="0"/>
              <a:t> </a:t>
            </a:r>
          </a:p>
          <a:p>
            <a:pPr marL="342900" indent="-342900" algn="just">
              <a:buAutoNum type="arabicParenR"/>
            </a:pPr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4388109-A4DF-4E87-880A-6B688D7A4172}"/>
              </a:ext>
            </a:extLst>
          </p:cNvPr>
          <p:cNvSpPr/>
          <p:nvPr/>
        </p:nvSpPr>
        <p:spPr>
          <a:xfrm>
            <a:off x="7037614" y="1215104"/>
            <a:ext cx="4929524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800" b="1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PRAZOS:</a:t>
            </a:r>
          </a:p>
          <a:p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1.Q1/2021;</a:t>
            </a: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2.Q4/2021;</a:t>
            </a:r>
          </a:p>
          <a:p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3. Q2/2021</a:t>
            </a: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636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SGT EXTRATOS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 - Objetivos Operacionais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904083" y="3400134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C6CC021-C58F-407C-A4C8-2D7ACEB46C85}"/>
              </a:ext>
            </a:extLst>
          </p:cNvPr>
          <p:cNvSpPr/>
          <p:nvPr/>
        </p:nvSpPr>
        <p:spPr>
          <a:xfrm>
            <a:off x="224861" y="1215104"/>
            <a:ext cx="5548141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Participação do setor através de comentários para o Guia 37/2020 sobre Especificações de Ingredientes Alimentares(parte específica sobre extratos vegetais);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Participação do setor através de comentários para o Guia 23/2019 (Guia para Comprovação da Segurança de Alimentos e Ingredientes) quanto aos extratos já avaliados anteriormente pela </a:t>
            </a:r>
            <a:r>
              <a:rPr lang="pt-BR" sz="1800" b="0" i="0" u="none" strike="noStrike" baseline="0" dirty="0" err="1">
                <a:solidFill>
                  <a:srgbClr val="FFFFFF"/>
                </a:solidFill>
                <a:latin typeface="Calibri" panose="020F0502020204030204" pitchFamily="34" charset="0"/>
              </a:rPr>
              <a:t>Planitox</a:t>
            </a: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Participação do setor através das discussões futuras sobre “clean </a:t>
            </a:r>
            <a:r>
              <a:rPr lang="pt-BR" sz="1800" b="0" i="0" u="none" strike="noStrike" baseline="0" dirty="0" err="1">
                <a:solidFill>
                  <a:srgbClr val="FFFFFF"/>
                </a:solidFill>
                <a:latin typeface="Calibri" panose="020F0502020204030204" pitchFamily="34" charset="0"/>
              </a:rPr>
              <a:t>label</a:t>
            </a: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” e “novos alimentos/ingredientes“ com relação a extratos/ingredientes botânicos;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Definição do </a:t>
            </a:r>
            <a:r>
              <a:rPr lang="pt-BR" sz="1800" b="0" i="0" u="none" strike="noStrike" baseline="0" dirty="0" err="1">
                <a:solidFill>
                  <a:srgbClr val="FFFFFF"/>
                </a:solidFill>
                <a:latin typeface="Calibri" panose="020F0502020204030204" pitchFamily="34" charset="0"/>
              </a:rPr>
              <a:t>Vice-coordenador</a:t>
            </a: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 do GT;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Construção de uma proposta de </a:t>
            </a:r>
            <a:r>
              <a:rPr lang="pt-BR" sz="1800" b="0" i="0" u="none" strike="noStrike" baseline="0" dirty="0" err="1">
                <a:solidFill>
                  <a:srgbClr val="FFFFFF"/>
                </a:solidFill>
                <a:latin typeface="Calibri" panose="020F0502020204030204" pitchFamily="34" charset="0"/>
              </a:rPr>
              <a:t>template</a:t>
            </a: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 do dossiê para ingredientes botânicos</a:t>
            </a:r>
          </a:p>
          <a:p>
            <a:pPr marL="342900" lvl="0" indent="-342900">
              <a:buAutoNum type="alphaUcPeriod" startAt="4"/>
            </a:pPr>
            <a:endParaRPr lang="pt-BR" dirty="0"/>
          </a:p>
          <a:p>
            <a:pPr marL="342900" lvl="0" indent="-342900">
              <a:buAutoNum type="alphaUcPeriod"/>
            </a:pPr>
            <a:endParaRPr lang="pt-BR" dirty="0"/>
          </a:p>
          <a:p>
            <a:pPr marL="342900" lvl="0" indent="-342900">
              <a:buAutoNum type="alphaUcPeriod"/>
            </a:pPr>
            <a:endParaRPr lang="pt-BR" dirty="0"/>
          </a:p>
          <a:p>
            <a:pPr lvl="0"/>
            <a:r>
              <a:rPr lang="pt-BR" dirty="0"/>
              <a:t> </a:t>
            </a:r>
          </a:p>
          <a:p>
            <a:pPr marL="342900" indent="-342900" algn="just">
              <a:buAutoNum type="arabicParenR"/>
            </a:pPr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4388109-A4DF-4E87-880A-6B688D7A4172}"/>
              </a:ext>
            </a:extLst>
          </p:cNvPr>
          <p:cNvSpPr/>
          <p:nvPr/>
        </p:nvSpPr>
        <p:spPr>
          <a:xfrm>
            <a:off x="7005769" y="1288196"/>
            <a:ext cx="4929524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800" b="1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pt-BR" sz="1800" b="1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PRAZOS:</a:t>
            </a:r>
          </a:p>
          <a:p>
            <a:endParaRPr lang="pt-BR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Set/2021</a:t>
            </a:r>
          </a:p>
          <a:p>
            <a:pPr marL="342900" indent="-342900">
              <a:buAutoNum type="arabicPeriod"/>
            </a:pPr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2. </a:t>
            </a:r>
            <a:r>
              <a:rPr lang="pt-BR" sz="1800" b="0" i="0" u="none" strike="noStrike" baseline="0" dirty="0" err="1">
                <a:solidFill>
                  <a:srgbClr val="FFFFFF"/>
                </a:solidFill>
                <a:latin typeface="Calibri" panose="020F0502020204030204" pitchFamily="34" charset="0"/>
              </a:rPr>
              <a:t>Ago</a:t>
            </a:r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/2021</a:t>
            </a:r>
          </a:p>
          <a:p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3.Ao longo de 2021</a:t>
            </a:r>
          </a:p>
          <a:p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4. Fevereiro/21</a:t>
            </a:r>
          </a:p>
          <a:p>
            <a:endParaRPr lang="pt-BR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pt-BR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5. Q2/2021</a:t>
            </a: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032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031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SGT EXTRATOS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Comunicação - Objetivos 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081759" y="1299732"/>
            <a:ext cx="1050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B1E48945-32E1-4C8D-8BE0-D29B456E42B3}"/>
              </a:ext>
            </a:extLst>
          </p:cNvPr>
          <p:cNvSpPr/>
          <p:nvPr/>
        </p:nvSpPr>
        <p:spPr>
          <a:xfrm>
            <a:off x="5423141" y="3429000"/>
            <a:ext cx="1101686" cy="5847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87B34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3D36DFF-D7C1-4A1D-9924-E2ACB33AD183}"/>
              </a:ext>
            </a:extLst>
          </p:cNvPr>
          <p:cNvSpPr/>
          <p:nvPr/>
        </p:nvSpPr>
        <p:spPr>
          <a:xfrm>
            <a:off x="294570" y="1263022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1)</a:t>
            </a:r>
            <a:r>
              <a:rPr lang="en-US" dirty="0" err="1"/>
              <a:t>Preenchimento</a:t>
            </a:r>
            <a:r>
              <a:rPr lang="en-US" dirty="0"/>
              <a:t> das </a:t>
            </a:r>
            <a:r>
              <a:rPr lang="en-US" dirty="0" err="1"/>
              <a:t>Fichas</a:t>
            </a:r>
            <a:r>
              <a:rPr lang="en-US" dirty="0"/>
              <a:t> </a:t>
            </a:r>
            <a:r>
              <a:rPr lang="en-US" dirty="0" err="1"/>
              <a:t>Técnicas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. </a:t>
            </a:r>
            <a:r>
              <a:rPr lang="en-US" dirty="0" err="1"/>
              <a:t>Definir</a:t>
            </a:r>
            <a:r>
              <a:rPr lang="en-US" dirty="0"/>
              <a:t> as </a:t>
            </a:r>
            <a:r>
              <a:rPr lang="en-US" dirty="0" err="1"/>
              <a:t>responsabilidades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sz="1800" dirty="0"/>
          </a:p>
          <a:p>
            <a:pPr algn="just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24D759A-3049-4F14-8A24-107078F9DD79}"/>
              </a:ext>
            </a:extLst>
          </p:cNvPr>
          <p:cNvSpPr/>
          <p:nvPr/>
        </p:nvSpPr>
        <p:spPr>
          <a:xfrm>
            <a:off x="6621755" y="1215104"/>
            <a:ext cx="4871853" cy="5393426"/>
          </a:xfrm>
          <a:prstGeom prst="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endParaRPr lang="en-US" sz="1800" b="1" u="sng" dirty="0"/>
          </a:p>
          <a:p>
            <a:endParaRPr lang="pt-BR" b="1" dirty="0"/>
          </a:p>
          <a:p>
            <a:r>
              <a:rPr lang="pt-BR" b="1" dirty="0"/>
              <a:t>PRAZOS</a:t>
            </a:r>
          </a:p>
          <a:p>
            <a:endParaRPr lang="pt-BR" b="1" dirty="0"/>
          </a:p>
          <a:p>
            <a:r>
              <a:rPr lang="pt-BR" b="1" dirty="0"/>
              <a:t>1) 2ª reunião do SGT Extratos;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92183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2612</Words>
  <Application>Microsoft Office PowerPoint</Application>
  <PresentationFormat>Widescreen</PresentationFormat>
  <Paragraphs>775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ABIAD ABIAD</dc:creator>
  <cp:lastModifiedBy>Kathia de Farias Schmider</cp:lastModifiedBy>
  <cp:revision>92</cp:revision>
  <dcterms:created xsi:type="dcterms:W3CDTF">2021-09-21T18:14:06Z</dcterms:created>
  <dcterms:modified xsi:type="dcterms:W3CDTF">2022-02-07T13:23:24Z</dcterms:modified>
</cp:coreProperties>
</file>