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3" r:id="rId3"/>
    <p:sldId id="278" r:id="rId4"/>
    <p:sldId id="272" r:id="rId5"/>
    <p:sldId id="273" r:id="rId6"/>
    <p:sldId id="297" r:id="rId7"/>
    <p:sldId id="298" r:id="rId8"/>
    <p:sldId id="299" r:id="rId9"/>
    <p:sldId id="300" r:id="rId10"/>
    <p:sldId id="301" r:id="rId11"/>
    <p:sldId id="262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7B34"/>
    <a:srgbClr val="EE8D09"/>
    <a:srgbClr val="FBFBFB"/>
    <a:srgbClr val="F3F3F3"/>
    <a:srgbClr val="FDFDFD"/>
    <a:srgbClr val="087D35"/>
    <a:srgbClr val="087A34"/>
    <a:srgbClr val="066A2C"/>
    <a:srgbClr val="0773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061" autoAdjust="0"/>
  </p:normalViewPr>
  <p:slideViewPr>
    <p:cSldViewPr snapToGrid="0">
      <p:cViewPr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3FF38-3F84-41FF-8F04-D900029C7E54}" type="datetimeFigureOut">
              <a:rPr lang="pt-BR" smtClean="0"/>
              <a:t>09/02/2022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6CFD0-4726-4FEA-B02C-4BB8D01F5D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324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effectLst/>
                <a:latin typeface="Verdana" panose="020B0604030504040204" pitchFamily="34" charset="0"/>
              </a:rPr>
              <a:t>Objetivos Táticos: Objetivos a longo prazo e objetivos que eram para este ano (2021)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800" dirty="0">
              <a:effectLst/>
              <a:latin typeface="Verdana" panose="020B0604030504040204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CFD0-4726-4FEA-B02C-4BB8D01F5D9E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895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dirty="0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Criação de grupos “Ad Hoc” para peticionamento em nome da ABIAD: Levar para debate com o GT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CFD0-4726-4FEA-B02C-4BB8D01F5D9E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213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schemeClr val="tx1"/>
                </a:solidFill>
                <a:highlight>
                  <a:srgbClr val="FFFF00"/>
                </a:highlight>
              </a:rPr>
              <a:t>Preenchimento das fichas técnicas: levar para discussão com o GT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CFD0-4726-4FEA-B02C-4BB8D01F5D9E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745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schemeClr val="tx1"/>
                </a:solidFill>
                <a:highlight>
                  <a:srgbClr val="FFFF00"/>
                </a:highlight>
              </a:rPr>
              <a:t>Preenchimento das fichas técnicas: levar para discussão com o GT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CFD0-4726-4FEA-B02C-4BB8D01F5D9E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786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schemeClr val="tx1"/>
                </a:solidFill>
                <a:highlight>
                  <a:srgbClr val="FFFF00"/>
                </a:highlight>
              </a:rPr>
              <a:t>Preenchimento das fichas técnicas: levar para discussão com o GT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CFD0-4726-4FEA-B02C-4BB8D01F5D9E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335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schemeClr val="tx1"/>
                </a:solidFill>
                <a:highlight>
                  <a:srgbClr val="FFFF00"/>
                </a:highlight>
              </a:rPr>
              <a:t>Preenchimento das fichas técnicas: levar para discussão com o GT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6CFD0-4726-4FEA-B02C-4BB8D01F5D9E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745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3009774-DB71-486F-ADBD-3058228079E8}"/>
              </a:ext>
            </a:extLst>
          </p:cNvPr>
          <p:cNvGrpSpPr/>
          <p:nvPr userDrawn="1"/>
        </p:nvGrpSpPr>
        <p:grpSpPr>
          <a:xfrm>
            <a:off x="0" y="0"/>
            <a:ext cx="12204000" cy="6901529"/>
            <a:chOff x="0" y="0"/>
            <a:chExt cx="12204000" cy="6901529"/>
          </a:xfrm>
        </p:grpSpPr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D21F7570-C083-43AC-B026-18CB8EFA887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2271"/>
            <a:stretch/>
          </p:blipFill>
          <p:spPr>
            <a:xfrm>
              <a:off x="0" y="0"/>
              <a:ext cx="12192000" cy="530087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B9C4F159-4B46-4E51-B01F-78EEF9C9FCB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219" b="4983"/>
            <a:stretch/>
          </p:blipFill>
          <p:spPr>
            <a:xfrm>
              <a:off x="1524508" y="675861"/>
              <a:ext cx="9142985" cy="5883965"/>
            </a:xfrm>
            <a:prstGeom prst="rect">
              <a:avLst/>
            </a:prstGeom>
          </p:spPr>
        </p:pic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F8211940-CD8D-426C-B725-65804C6D9D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2" t="97957" r="2137"/>
            <a:stretch/>
          </p:blipFill>
          <p:spPr>
            <a:xfrm>
              <a:off x="0" y="6745357"/>
              <a:ext cx="12204000" cy="1561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761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8780028-F0A9-4956-B480-9275D2326E02}"/>
              </a:ext>
            </a:extLst>
          </p:cNvPr>
          <p:cNvGrpSpPr/>
          <p:nvPr userDrawn="1"/>
        </p:nvGrpSpPr>
        <p:grpSpPr>
          <a:xfrm>
            <a:off x="0" y="0"/>
            <a:ext cx="12204000" cy="6901529"/>
            <a:chOff x="0" y="0"/>
            <a:chExt cx="12204000" cy="6901529"/>
          </a:xfrm>
        </p:grpSpPr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05309A32-C573-49E3-A467-8B55E2DD453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33" b="19429"/>
            <a:stretch/>
          </p:blipFill>
          <p:spPr>
            <a:xfrm>
              <a:off x="1524508" y="914400"/>
              <a:ext cx="9142985" cy="4611189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C6B50E13-791F-4B4B-8093-85D45CCDAB8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2271"/>
            <a:stretch/>
          </p:blipFill>
          <p:spPr>
            <a:xfrm>
              <a:off x="0" y="0"/>
              <a:ext cx="12192000" cy="530087"/>
            </a:xfrm>
            <a:prstGeom prst="rect">
              <a:avLst/>
            </a:prstGeom>
          </p:spPr>
        </p:pic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20ABF922-CD6F-44A4-83F1-2EBAEEBAA81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2" t="97957" r="2137"/>
            <a:stretch/>
          </p:blipFill>
          <p:spPr>
            <a:xfrm>
              <a:off x="0" y="6745357"/>
              <a:ext cx="12204000" cy="156172"/>
            </a:xfrm>
            <a:prstGeom prst="rect">
              <a:avLst/>
            </a:prstGeom>
          </p:spPr>
        </p:pic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E03832D4-BC34-4535-B1A9-E7748B7E01D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288" b="4983"/>
            <a:stretch/>
          </p:blipFill>
          <p:spPr>
            <a:xfrm>
              <a:off x="1524508" y="6029739"/>
              <a:ext cx="9142985" cy="530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795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85E14C2D-7098-4110-AF03-20A2A3800AB1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41452BCA-9B08-49C5-B0AD-5EA6393E184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EE8D09"/>
            </a:solidFill>
            <a:ln>
              <a:solidFill>
                <a:srgbClr val="EE8D0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3" name="Imagem 12">
              <a:extLst>
                <a:ext uri="{FF2B5EF4-FFF2-40B4-BE49-F238E27FC236}">
                  <a16:creationId xmlns:a16="http://schemas.microsoft.com/office/drawing/2014/main" id="{C1E52990-9E6F-40AF-AAC1-07F04507EA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11" y="5993027"/>
              <a:ext cx="1140226" cy="5832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308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4298B68C-1359-479F-95E7-A20B4A3AE9E3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A7F33278-DE6B-4655-AD65-D42A8235CB8E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87D35"/>
            </a:solidFill>
            <a:ln>
              <a:solidFill>
                <a:srgbClr val="087D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2DA1EDFF-809C-4432-B2F8-7672DD4947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11" y="5993027"/>
              <a:ext cx="1140226" cy="5832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471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B295EB5-8B81-4D58-B11E-9AA42EDA9935}"/>
              </a:ext>
            </a:extLst>
          </p:cNvPr>
          <p:cNvGrpSpPr/>
          <p:nvPr userDrawn="1"/>
        </p:nvGrpSpPr>
        <p:grpSpPr>
          <a:xfrm>
            <a:off x="0" y="0"/>
            <a:ext cx="12192000" cy="6576311"/>
            <a:chOff x="0" y="0"/>
            <a:chExt cx="12192000" cy="6576311"/>
          </a:xfrm>
        </p:grpSpPr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10EA325A-CD51-4147-AEDF-8036ADACA92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2271"/>
            <a:stretch/>
          </p:blipFill>
          <p:spPr>
            <a:xfrm>
              <a:off x="0" y="0"/>
              <a:ext cx="12192000" cy="530087"/>
            </a:xfrm>
            <a:prstGeom prst="rect">
              <a:avLst/>
            </a:prstGeom>
          </p:spPr>
        </p:pic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24253A2C-F18C-41B5-9674-1E08D9FBF9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11" y="5993027"/>
              <a:ext cx="1140226" cy="5832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1220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Agrupar 8">
            <a:extLst>
              <a:ext uri="{FF2B5EF4-FFF2-40B4-BE49-F238E27FC236}">
                <a16:creationId xmlns:a16="http://schemas.microsoft.com/office/drawing/2014/main" id="{4A9D285C-8C7E-456C-9277-EB63B0B10D82}"/>
              </a:ext>
            </a:extLst>
          </p:cNvPr>
          <p:cNvGrpSpPr/>
          <p:nvPr userDrawn="1"/>
        </p:nvGrpSpPr>
        <p:grpSpPr>
          <a:xfrm>
            <a:off x="0" y="0"/>
            <a:ext cx="12192000" cy="4589935"/>
            <a:chOff x="0" y="0"/>
            <a:chExt cx="12192000" cy="4589935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1151D606-AC27-4878-A78E-3D41F4AE3C0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33" b="19429"/>
            <a:stretch/>
          </p:blipFill>
          <p:spPr>
            <a:xfrm>
              <a:off x="3029685" y="1502228"/>
              <a:ext cx="6122252" cy="308770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022403F1-5CDE-4668-ACC9-C41047E2421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2271"/>
            <a:stretch/>
          </p:blipFill>
          <p:spPr>
            <a:xfrm>
              <a:off x="0" y="0"/>
              <a:ext cx="12192000" cy="530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903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>
            <a:extLst>
              <a:ext uri="{FF2B5EF4-FFF2-40B4-BE49-F238E27FC236}">
                <a16:creationId xmlns:a16="http://schemas.microsoft.com/office/drawing/2014/main" id="{8B6717F6-48E9-4AB8-AF4A-B85F485AAC58}"/>
              </a:ext>
            </a:extLst>
          </p:cNvPr>
          <p:cNvGrpSpPr/>
          <p:nvPr userDrawn="1"/>
        </p:nvGrpSpPr>
        <p:grpSpPr>
          <a:xfrm>
            <a:off x="0" y="1327538"/>
            <a:ext cx="12192001" cy="5530462"/>
            <a:chOff x="0" y="1327538"/>
            <a:chExt cx="12192001" cy="5530462"/>
          </a:xfrm>
        </p:grpSpPr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EF2C30D2-FB6C-4B8B-AEFE-BB931C1AD9B3}"/>
                </a:ext>
              </a:extLst>
            </p:cNvPr>
            <p:cNvGrpSpPr/>
            <p:nvPr userDrawn="1"/>
          </p:nvGrpSpPr>
          <p:grpSpPr>
            <a:xfrm>
              <a:off x="0" y="5146766"/>
              <a:ext cx="12192001" cy="1711234"/>
              <a:chOff x="0" y="5146766"/>
              <a:chExt cx="12192001" cy="1711234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404ABECD-A27E-482D-A335-5369C0036896}"/>
                  </a:ext>
                </a:extLst>
              </p:cNvPr>
              <p:cNvSpPr/>
              <p:nvPr userDrawn="1"/>
            </p:nvSpPr>
            <p:spPr>
              <a:xfrm>
                <a:off x="0" y="5656218"/>
                <a:ext cx="2763956" cy="561702"/>
              </a:xfrm>
              <a:prstGeom prst="rect">
                <a:avLst/>
              </a:prstGeom>
              <a:solidFill>
                <a:srgbClr val="EE8D09"/>
              </a:solidFill>
              <a:ln>
                <a:solidFill>
                  <a:srgbClr val="EE8D0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6" name="Retângulo 5">
                <a:extLst>
                  <a:ext uri="{FF2B5EF4-FFF2-40B4-BE49-F238E27FC236}">
                    <a16:creationId xmlns:a16="http://schemas.microsoft.com/office/drawing/2014/main" id="{F74A497E-8C95-4339-8B00-8D20BBA659D5}"/>
                  </a:ext>
                </a:extLst>
              </p:cNvPr>
              <p:cNvSpPr/>
              <p:nvPr userDrawn="1"/>
            </p:nvSpPr>
            <p:spPr>
              <a:xfrm>
                <a:off x="1" y="5708469"/>
                <a:ext cx="12192000" cy="966651"/>
              </a:xfrm>
              <a:prstGeom prst="rect">
                <a:avLst/>
              </a:prstGeom>
              <a:solidFill>
                <a:srgbClr val="087D35"/>
              </a:solidFill>
              <a:ln>
                <a:solidFill>
                  <a:srgbClr val="087B3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l"/>
                <a:r>
                  <a:rPr lang="pt-BR" sz="1400" dirty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Arial" panose="020B0604020202020204" pitchFamily="34" charset="0"/>
                  </a:rPr>
                  <a:t>Associação Brasileira da Indústria de Alimentos para Fins Especiais e Congêneres</a:t>
                </a:r>
              </a:p>
              <a:p>
                <a:pPr lvl="1" algn="l"/>
                <a:r>
                  <a:rPr lang="pt-BR" sz="1400" dirty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Arial" panose="020B0604020202020204" pitchFamily="34" charset="0"/>
                  </a:rPr>
                  <a:t>Av. Queiroz Filho, 1560 – Torre Rouxinol, sala 215 – São Paulo – SP – 05319-000</a:t>
                </a:r>
              </a:p>
              <a:p>
                <a:pPr lvl="1" algn="l"/>
                <a:r>
                  <a:rPr lang="pt-BR" sz="1400" dirty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Arial" panose="020B0604020202020204" pitchFamily="34" charset="0"/>
                  </a:rPr>
                  <a:t>+55 11 3834 – 0608 | abiad@abiad.org.br | www.abiad.org.br</a:t>
                </a:r>
              </a:p>
            </p:txBody>
          </p:sp>
          <p:sp>
            <p:nvSpPr>
              <p:cNvPr id="9" name="Triângulo Retângulo 8">
                <a:extLst>
                  <a:ext uri="{FF2B5EF4-FFF2-40B4-BE49-F238E27FC236}">
                    <a16:creationId xmlns:a16="http://schemas.microsoft.com/office/drawing/2014/main" id="{E4E24F0C-6E2A-47B7-9593-F5A3EA55DEDB}"/>
                  </a:ext>
                </a:extLst>
              </p:cNvPr>
              <p:cNvSpPr/>
              <p:nvPr userDrawn="1"/>
            </p:nvSpPr>
            <p:spPr>
              <a:xfrm rot="16200000">
                <a:off x="10465526" y="5131526"/>
                <a:ext cx="1711234" cy="1741713"/>
              </a:xfrm>
              <a:prstGeom prst="rtTriangle">
                <a:avLst/>
              </a:prstGeom>
              <a:solidFill>
                <a:srgbClr val="EE8D09"/>
              </a:solidFill>
              <a:ln>
                <a:solidFill>
                  <a:srgbClr val="EE8D0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14" name="Imagem 13">
              <a:extLst>
                <a:ext uri="{FF2B5EF4-FFF2-40B4-BE49-F238E27FC236}">
                  <a16:creationId xmlns:a16="http://schemas.microsoft.com/office/drawing/2014/main" id="{D39BD526-078B-4CEC-AEE5-108B32C433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220" b="20063"/>
            <a:stretch/>
          </p:blipFill>
          <p:spPr>
            <a:xfrm>
              <a:off x="3070025" y="1327538"/>
              <a:ext cx="6051949" cy="32101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86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012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c 9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EE11EE9-7AC7-4AFA-8E7F-C048B3831280}"/>
              </a:ext>
            </a:extLst>
          </p:cNvPr>
          <p:cNvSpPr txBox="1"/>
          <p:nvPr/>
        </p:nvSpPr>
        <p:spPr>
          <a:xfrm>
            <a:off x="6893117" y="775849"/>
            <a:ext cx="5130561" cy="23814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1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7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100" b="1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</a:t>
            </a:r>
            <a:r>
              <a:rPr lang="en-US" sz="2100" b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EUNIÃO </a:t>
            </a:r>
            <a:r>
              <a:rPr lang="en-US" sz="2100" b="1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GT</a:t>
            </a:r>
            <a:r>
              <a:rPr lang="en-US" sz="2100" b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ADITIVOS</a:t>
            </a:r>
          </a:p>
          <a:p>
            <a:pPr algn="ctr">
              <a:lnSpc>
                <a:spcPct val="17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100" b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09/02/2022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100" b="1" kern="1200" cap="all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Oval 11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0F6EB04-5444-4192-AFAC-411A7EC8F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572" y="1374798"/>
            <a:ext cx="3780282" cy="3531053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96850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160535" y="16842"/>
            <a:ext cx="12031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ADITIVOS</a:t>
            </a:r>
          </a:p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Comunicação – Fichas Técnicas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FCD9A60-72EA-49EE-AE76-3396897C8EF6}"/>
              </a:ext>
            </a:extLst>
          </p:cNvPr>
          <p:cNvSpPr txBox="1"/>
          <p:nvPr/>
        </p:nvSpPr>
        <p:spPr>
          <a:xfrm>
            <a:off x="1081759" y="1299732"/>
            <a:ext cx="10508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29A815E6-DC92-418F-9ECA-29092127F5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90" t="26826" r="30963" b="8596"/>
          <a:stretch/>
        </p:blipFill>
        <p:spPr>
          <a:xfrm>
            <a:off x="3917808" y="1512271"/>
            <a:ext cx="5794228" cy="50409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7611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010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2445041" y="382019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>
                <a:solidFill>
                  <a:srgbClr val="EE8D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PAUTA</a:t>
            </a:r>
            <a:endParaRPr lang="pt-BR" sz="3200" b="1" dirty="0">
              <a:solidFill>
                <a:srgbClr val="EE8D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5" name="Imagem 54">
            <a:extLst>
              <a:ext uri="{FF2B5EF4-FFF2-40B4-BE49-F238E27FC236}">
                <a16:creationId xmlns:a16="http://schemas.microsoft.com/office/drawing/2014/main" id="{10FBA9E5-1750-4B3D-BBD7-BAB0A2091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041" y="198044"/>
            <a:ext cx="1505198" cy="1505198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FCD9A60-72EA-49EE-AE76-3396897C8EF6}"/>
              </a:ext>
            </a:extLst>
          </p:cNvPr>
          <p:cNvSpPr txBox="1"/>
          <p:nvPr/>
        </p:nvSpPr>
        <p:spPr>
          <a:xfrm>
            <a:off x="912815" y="2661768"/>
            <a:ext cx="1050877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Memória da Reunião 20/10/21</a:t>
            </a:r>
          </a:p>
          <a:p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Estabelecer objetivos do GT (2022)</a:t>
            </a:r>
          </a:p>
          <a:p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Publicação da CP nº 1.060/21 (Aditivos e Coadjuvantes de Tecnologia)</a:t>
            </a:r>
          </a:p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Imagem 48" descr="Ícone&#10;&#10;Descrição gerada automaticamente">
            <a:extLst>
              <a:ext uri="{FF2B5EF4-FFF2-40B4-BE49-F238E27FC236}">
                <a16:creationId xmlns:a16="http://schemas.microsoft.com/office/drawing/2014/main" id="{668A01A3-1B2D-475C-8829-23DABE5A5E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19" y="4041214"/>
            <a:ext cx="412577" cy="412577"/>
          </a:xfrm>
          <a:prstGeom prst="rect">
            <a:avLst/>
          </a:prstGeom>
        </p:spPr>
      </p:pic>
      <p:pic>
        <p:nvPicPr>
          <p:cNvPr id="53" name="Imagem 52" descr="Ícone&#10;&#10;Descrição gerada automaticamente">
            <a:extLst>
              <a:ext uri="{FF2B5EF4-FFF2-40B4-BE49-F238E27FC236}">
                <a16:creationId xmlns:a16="http://schemas.microsoft.com/office/drawing/2014/main" id="{4B5FEDE5-7697-4430-956E-F0440375E4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78" y="2655863"/>
            <a:ext cx="395997" cy="395997"/>
          </a:xfrm>
          <a:prstGeom prst="rect">
            <a:avLst/>
          </a:prstGeom>
        </p:spPr>
      </p:pic>
      <p:pic>
        <p:nvPicPr>
          <p:cNvPr id="54" name="Imagem 53" descr="Ícone&#10;&#10;Descrição gerada automaticamente">
            <a:extLst>
              <a:ext uri="{FF2B5EF4-FFF2-40B4-BE49-F238E27FC236}">
                <a16:creationId xmlns:a16="http://schemas.microsoft.com/office/drawing/2014/main" id="{ABD27A15-2A8A-413E-B3A9-43E93937C1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38" y="3340249"/>
            <a:ext cx="412577" cy="41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8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2445041" y="382019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EE8D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MEMÓRIA-Reunião 20/10/21</a:t>
            </a:r>
          </a:p>
        </p:txBody>
      </p:sp>
      <p:pic>
        <p:nvPicPr>
          <p:cNvPr id="55" name="Imagem 54">
            <a:extLst>
              <a:ext uri="{FF2B5EF4-FFF2-40B4-BE49-F238E27FC236}">
                <a16:creationId xmlns:a16="http://schemas.microsoft.com/office/drawing/2014/main" id="{10FBA9E5-1750-4B3D-BBD7-BAB0A2091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196" y="69624"/>
            <a:ext cx="1287228" cy="1287228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FCD9A60-72EA-49EE-AE76-3396897C8EF6}"/>
              </a:ext>
            </a:extLst>
          </p:cNvPr>
          <p:cNvSpPr txBox="1"/>
          <p:nvPr/>
        </p:nvSpPr>
        <p:spPr>
          <a:xfrm>
            <a:off x="313092" y="1561681"/>
            <a:ext cx="1168072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pt-BR" sz="2400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Apresentação das coordenadoras do GT - </a:t>
            </a:r>
            <a:r>
              <a:rPr lang="pt-BR" sz="2400" dirty="0">
                <a:solidFill>
                  <a:srgbClr val="087B3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Fabiana Chebel (Ajinomoto) e Jessica João (DSM)</a:t>
            </a:r>
            <a:endParaRPr lang="pt-BR" sz="2400" dirty="0">
              <a:solidFill>
                <a:srgbClr val="087B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rgbClr val="087B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pt-BR" sz="24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 de Transferência</a:t>
            </a:r>
          </a:p>
          <a:p>
            <a:pPr marL="285750" indent="-285750">
              <a:buFontTx/>
              <a:buChar char="-"/>
            </a:pPr>
            <a:r>
              <a:rPr lang="pt-BR" sz="2400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Perguntas e Respostas Anvisa - impactos</a:t>
            </a:r>
          </a:p>
          <a:p>
            <a:pPr marL="285750" indent="-285750">
              <a:buFontTx/>
              <a:buChar char="-"/>
            </a:pPr>
            <a:r>
              <a:rPr lang="pt-BR" sz="2400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 feita uma apresentação com detalhamento sobre o tema</a:t>
            </a:r>
          </a:p>
          <a:p>
            <a:pPr marL="285750" indent="-285750">
              <a:buFontTx/>
              <a:buChar char="-"/>
            </a:pPr>
            <a:r>
              <a:rPr lang="pt-BR" sz="2400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Legislação vigente</a:t>
            </a:r>
          </a:p>
          <a:p>
            <a:endParaRPr lang="pt-BR" sz="2400" dirty="0">
              <a:solidFill>
                <a:srgbClr val="087B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Grupo Ad Hoc - trabalho conjunto com associações representativas do setor (ABIAD, ABIA,ABBI, ABIAM E ABIFRA) – Levar os impactos à Anvisa</a:t>
            </a:r>
          </a:p>
          <a:p>
            <a:endParaRPr lang="pt-BR" sz="2400" dirty="0">
              <a:solidFill>
                <a:srgbClr val="087B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Coordenação ABIAD</a:t>
            </a:r>
          </a:p>
          <a:p>
            <a:endParaRPr lang="pt-BR" sz="2400" dirty="0">
              <a:solidFill>
                <a:srgbClr val="087B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Coordenação ABIAM - Vice Coordenação ABIAD</a:t>
            </a:r>
          </a:p>
          <a:p>
            <a:endParaRPr lang="pt-BR" sz="2000" b="1" dirty="0">
              <a:solidFill>
                <a:srgbClr val="087B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dirty="0">
              <a:solidFill>
                <a:srgbClr val="087B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8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160535" y="16842"/>
            <a:ext cx="12031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ADITIVOS</a:t>
            </a:r>
          </a:p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Técnicos Táticos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FCD9A60-72EA-49EE-AE76-3396897C8EF6}"/>
              </a:ext>
            </a:extLst>
          </p:cNvPr>
          <p:cNvSpPr txBox="1"/>
          <p:nvPr/>
        </p:nvSpPr>
        <p:spPr>
          <a:xfrm>
            <a:off x="1081759" y="1299732"/>
            <a:ext cx="10508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B1E48945-32E1-4C8D-8BE0-D29B456E42B3}"/>
              </a:ext>
            </a:extLst>
          </p:cNvPr>
          <p:cNvSpPr/>
          <p:nvPr/>
        </p:nvSpPr>
        <p:spPr>
          <a:xfrm>
            <a:off x="5423141" y="3400134"/>
            <a:ext cx="1101686" cy="58477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87B34"/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5564C654-57DE-47D9-8D30-5E1874D9EA1D}"/>
              </a:ext>
            </a:extLst>
          </p:cNvPr>
          <p:cNvSpPr/>
          <p:nvPr/>
        </p:nvSpPr>
        <p:spPr>
          <a:xfrm>
            <a:off x="294570" y="1263022"/>
            <a:ext cx="4871853" cy="5393426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pt-BR" dirty="0"/>
              <a:t>Suporte técnico para as associadas em atendimento à publicações de legislações de aditivos das categorias de alimentos abarcadas pela ABIAD;</a:t>
            </a:r>
          </a:p>
          <a:p>
            <a:pPr marL="342900" indent="-342900" algn="just">
              <a:buAutoNum type="arabicPeriod"/>
            </a:pPr>
            <a:endParaRPr lang="pt-BR" dirty="0"/>
          </a:p>
          <a:p>
            <a:pPr marL="342900" indent="-342900" algn="just">
              <a:buAutoNum type="arabicPeriod"/>
            </a:pPr>
            <a:r>
              <a:rPr lang="pt-BR" dirty="0"/>
              <a:t>Trabalhar em temas de interesse do GT que estão abarcados pela Agenda Regulatória ANVISA e a solicitação de inclusão de novos projetos, quando necessário.</a:t>
            </a:r>
          </a:p>
          <a:p>
            <a:pPr marL="342900" indent="-342900" algn="just">
              <a:buAutoNum type="arabicPeriod"/>
            </a:pPr>
            <a:endParaRPr lang="pt-BR" dirty="0"/>
          </a:p>
          <a:p>
            <a:pPr marL="342900" indent="-342900" algn="just">
              <a:buAutoNum type="arabicPeriod"/>
            </a:pPr>
            <a:endParaRPr lang="pt-BR" dirty="0"/>
          </a:p>
          <a:p>
            <a:pPr algn="just"/>
            <a:endParaRPr lang="pt-BR" dirty="0"/>
          </a:p>
          <a:p>
            <a:pPr algn="just"/>
            <a:endParaRPr lang="pt-BR" strike="sngStrike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FB43FA14-10E8-44E7-A256-6A2455AFCCE7}"/>
              </a:ext>
            </a:extLst>
          </p:cNvPr>
          <p:cNvSpPr/>
          <p:nvPr/>
        </p:nvSpPr>
        <p:spPr>
          <a:xfrm>
            <a:off x="6621755" y="1215104"/>
            <a:ext cx="4871853" cy="5393426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80000"/>
              </a:lnSpc>
            </a:pPr>
            <a:endParaRPr lang="en-US" sz="1800" b="1" u="sng" dirty="0"/>
          </a:p>
          <a:p>
            <a:pPr algn="just">
              <a:lnSpc>
                <a:spcPct val="80000"/>
              </a:lnSpc>
            </a:pPr>
            <a:endParaRPr lang="en-US" sz="1800" b="1" u="sng" dirty="0"/>
          </a:p>
          <a:p>
            <a:pPr algn="just">
              <a:lnSpc>
                <a:spcPct val="80000"/>
              </a:lnSpc>
            </a:pPr>
            <a:endParaRPr lang="en-US" b="1" u="sng" dirty="0"/>
          </a:p>
          <a:p>
            <a:pPr algn="just">
              <a:lnSpc>
                <a:spcPct val="80000"/>
              </a:lnSpc>
            </a:pPr>
            <a:endParaRPr lang="en-US" sz="1800" b="1" u="sng" dirty="0"/>
          </a:p>
          <a:p>
            <a:pPr algn="just">
              <a:lnSpc>
                <a:spcPct val="80000"/>
              </a:lnSpc>
            </a:pPr>
            <a:endParaRPr lang="en-US" b="1" u="sng" dirty="0"/>
          </a:p>
          <a:p>
            <a:pPr algn="just">
              <a:lnSpc>
                <a:spcPct val="80000"/>
              </a:lnSpc>
            </a:pPr>
            <a:endParaRPr lang="en-US" sz="1800" b="1" u="sng" dirty="0"/>
          </a:p>
          <a:p>
            <a:pPr algn="just">
              <a:lnSpc>
                <a:spcPct val="80000"/>
              </a:lnSpc>
            </a:pPr>
            <a:r>
              <a:rPr lang="en-US" sz="1800" b="1" u="sng" dirty="0"/>
              <a:t>PRAZOS :</a:t>
            </a:r>
          </a:p>
          <a:p>
            <a:endParaRPr lang="pt-BR" dirty="0"/>
          </a:p>
          <a:p>
            <a:endParaRPr lang="pt-BR" dirty="0"/>
          </a:p>
          <a:p>
            <a:pPr marL="342900" indent="-342900">
              <a:buAutoNum type="arabicPeriod"/>
            </a:pPr>
            <a:r>
              <a:rPr lang="pt-BR" dirty="0"/>
              <a:t>Mediante demanda </a:t>
            </a:r>
          </a:p>
          <a:p>
            <a:pPr marL="342900" indent="-342900">
              <a:buAutoNum type="arabicPeriod"/>
            </a:pPr>
            <a:endParaRPr lang="pt-BR" dirty="0"/>
          </a:p>
          <a:p>
            <a:pPr marL="342900" indent="-342900">
              <a:buAutoNum type="arabicPeriod"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b="1" dirty="0"/>
          </a:p>
          <a:p>
            <a:pPr algn="ctr"/>
            <a:endParaRPr lang="pt-BR" b="1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6905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160535" y="16842"/>
            <a:ext cx="12031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ADITIVOS</a:t>
            </a:r>
          </a:p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Técnicos Operacionais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FCD9A60-72EA-49EE-AE76-3396897C8EF6}"/>
              </a:ext>
            </a:extLst>
          </p:cNvPr>
          <p:cNvSpPr txBox="1"/>
          <p:nvPr/>
        </p:nvSpPr>
        <p:spPr>
          <a:xfrm>
            <a:off x="1081759" y="1299732"/>
            <a:ext cx="10508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B1E48945-32E1-4C8D-8BE0-D29B456E42B3}"/>
              </a:ext>
            </a:extLst>
          </p:cNvPr>
          <p:cNvSpPr/>
          <p:nvPr/>
        </p:nvSpPr>
        <p:spPr>
          <a:xfrm>
            <a:off x="5460929" y="3424093"/>
            <a:ext cx="1101686" cy="58477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87B34"/>
              </a:solidFill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1B1CCCE-A5BB-45F9-8F7D-28BF984954A6}"/>
              </a:ext>
            </a:extLst>
          </p:cNvPr>
          <p:cNvSpPr/>
          <p:nvPr/>
        </p:nvSpPr>
        <p:spPr>
          <a:xfrm>
            <a:off x="294570" y="1263022"/>
            <a:ext cx="4871853" cy="5393426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arenR"/>
            </a:pPr>
            <a:r>
              <a:rPr lang="pt-BR" sz="2000" dirty="0"/>
              <a:t>Reunião prévia de alinhamento a trimestral do GT da coordenação e vice;</a:t>
            </a:r>
          </a:p>
          <a:p>
            <a:pPr marL="342900" indent="-342900" algn="just">
              <a:buAutoNum type="arabicParenR"/>
            </a:pPr>
            <a:endParaRPr lang="pt-BR" sz="2000" dirty="0"/>
          </a:p>
          <a:p>
            <a:pPr marL="342900" indent="-342900" algn="just">
              <a:buAutoNum type="arabicParenR"/>
            </a:pPr>
            <a:r>
              <a:rPr lang="pt-BR" sz="2000" dirty="0"/>
              <a:t>Fazer 1 reunião com o GT por trimestre para apresentação do andamento do trabalho;</a:t>
            </a:r>
          </a:p>
          <a:p>
            <a:pPr marL="342900" indent="-342900" algn="just">
              <a:buAutoNum type="arabicParenR"/>
            </a:pPr>
            <a:endParaRPr lang="pt-BR" sz="2000" dirty="0"/>
          </a:p>
          <a:p>
            <a:pPr marL="342900" indent="-342900" algn="just">
              <a:buAutoNum type="arabicParenR"/>
            </a:pPr>
            <a:r>
              <a:rPr lang="pt-BR" sz="2000" dirty="0"/>
              <a:t>Pedido de contribuições ao grupo por e-mail, conforme demandas / necessidades;</a:t>
            </a:r>
          </a:p>
          <a:p>
            <a:pPr marL="342900" indent="-342900" algn="just">
              <a:buAutoNum type="arabicParenR"/>
            </a:pPr>
            <a:endParaRPr lang="pt-BR" sz="2000" dirty="0"/>
          </a:p>
          <a:p>
            <a:pPr marL="342900" indent="-342900" algn="just">
              <a:buFontTx/>
              <a:buAutoNum type="arabicParenR"/>
            </a:pPr>
            <a:r>
              <a:rPr lang="pt-BR" sz="2000" b="0" i="0" dirty="0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Criação de grupos “Ad Hoc” </a:t>
            </a:r>
          </a:p>
          <a:p>
            <a:pPr marL="342900" indent="-342900" algn="just">
              <a:buAutoNum type="arabicParenR"/>
            </a:pPr>
            <a:endParaRPr lang="pt-BR" sz="1600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0E232B34-E583-4605-AA91-F4C9FDEFEB5F}"/>
              </a:ext>
            </a:extLst>
          </p:cNvPr>
          <p:cNvSpPr/>
          <p:nvPr/>
        </p:nvSpPr>
        <p:spPr>
          <a:xfrm>
            <a:off x="6621755" y="1215104"/>
            <a:ext cx="4968781" cy="5393426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80000"/>
              </a:lnSpc>
            </a:pPr>
            <a:endParaRPr lang="en-US" sz="1800" b="1" u="sng" dirty="0"/>
          </a:p>
          <a:p>
            <a:pPr algn="just">
              <a:lnSpc>
                <a:spcPct val="80000"/>
              </a:lnSpc>
            </a:pPr>
            <a:endParaRPr lang="en-US" sz="1800" b="1" u="sng" dirty="0"/>
          </a:p>
          <a:p>
            <a:pPr algn="just">
              <a:lnSpc>
                <a:spcPct val="80000"/>
              </a:lnSpc>
            </a:pPr>
            <a:r>
              <a:rPr lang="en-US" sz="1800" b="1" u="sng" dirty="0"/>
              <a:t>PRAZOS :</a:t>
            </a:r>
          </a:p>
          <a:p>
            <a:pPr algn="just">
              <a:lnSpc>
                <a:spcPct val="80000"/>
              </a:lnSpc>
            </a:pPr>
            <a:endParaRPr lang="en-US" b="1" u="sng" dirty="0"/>
          </a:p>
          <a:p>
            <a:pPr algn="just">
              <a:lnSpc>
                <a:spcPct val="80000"/>
              </a:lnSpc>
            </a:pPr>
            <a:endParaRPr lang="en-US" sz="1800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r>
              <a:rPr lang="en-US" dirty="0"/>
              <a:t>Trimestral;</a:t>
            </a:r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r>
              <a:rPr lang="en-US" sz="1800" dirty="0"/>
              <a:t>Trimestral;</a:t>
            </a:r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sz="1800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sz="1800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r>
              <a:rPr lang="en-US" sz="1800" dirty="0"/>
              <a:t>Mediante </a:t>
            </a:r>
            <a:r>
              <a:rPr lang="en-US" sz="1800" dirty="0" err="1"/>
              <a:t>demanda</a:t>
            </a:r>
            <a:r>
              <a:rPr lang="en-US" sz="1800" dirty="0"/>
              <a:t>;</a:t>
            </a:r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sz="1800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sz="1800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r>
              <a:rPr lang="en-US" dirty="0"/>
              <a:t>Mediante </a:t>
            </a:r>
            <a:r>
              <a:rPr lang="en-US" dirty="0" err="1"/>
              <a:t>demanda</a:t>
            </a:r>
            <a:r>
              <a:rPr lang="en-US" dirty="0"/>
              <a:t>.</a:t>
            </a:r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sz="1800" dirty="0"/>
          </a:p>
          <a:p>
            <a:pPr algn="just"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u="sng" dirty="0"/>
          </a:p>
          <a:p>
            <a:pPr algn="ctr"/>
            <a:endParaRPr lang="pt-BR" b="1" dirty="0"/>
          </a:p>
          <a:p>
            <a:pPr algn="ctr"/>
            <a:endParaRPr lang="pt-BR" b="1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1874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160535" y="16842"/>
            <a:ext cx="12031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ADITIVOS</a:t>
            </a:r>
          </a:p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Técnicos Operacionais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FCD9A60-72EA-49EE-AE76-3396897C8EF6}"/>
              </a:ext>
            </a:extLst>
          </p:cNvPr>
          <p:cNvSpPr txBox="1"/>
          <p:nvPr/>
        </p:nvSpPr>
        <p:spPr>
          <a:xfrm>
            <a:off x="595062" y="1211241"/>
            <a:ext cx="105087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>
                <a:solidFill>
                  <a:srgbClr val="EE8D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 HOC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A1A5B6-432D-4C26-A979-5FC32512BC17}"/>
              </a:ext>
            </a:extLst>
          </p:cNvPr>
          <p:cNvSpPr txBox="1"/>
          <p:nvPr/>
        </p:nvSpPr>
        <p:spPr>
          <a:xfrm>
            <a:off x="412955" y="2389240"/>
            <a:ext cx="106908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+mj-lt"/>
              <a:buAutoNum type="arabicPeriod"/>
            </a:pPr>
            <a:r>
              <a:rPr lang="pt-BR" sz="2800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 de Transferência de Aditivos</a:t>
            </a:r>
          </a:p>
          <a:p>
            <a:pPr marL="342900" indent="-342900" algn="ctr">
              <a:buFont typeface="+mj-lt"/>
              <a:buAutoNum type="arabicPeriod"/>
            </a:pPr>
            <a:endParaRPr lang="pt-BR" sz="2800" dirty="0">
              <a:solidFill>
                <a:srgbClr val="087B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520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160535" y="16842"/>
            <a:ext cx="120314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ADITIVOS</a:t>
            </a:r>
          </a:p>
          <a:p>
            <a:pPr algn="ctr"/>
            <a:r>
              <a:rPr lang="pt-BR" sz="28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Técnicos Táticos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A1A5B6-432D-4C26-A979-5FC32512BC17}"/>
              </a:ext>
            </a:extLst>
          </p:cNvPr>
          <p:cNvSpPr txBox="1"/>
          <p:nvPr/>
        </p:nvSpPr>
        <p:spPr>
          <a:xfrm>
            <a:off x="160534" y="1474043"/>
            <a:ext cx="11844653" cy="545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BR" sz="1600" b="1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Publicada em 29/12/2021 - Autoriza o uso de Aditivos e Coadjuvantes de Tecnologia em diversas categorias de alimentos.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pt-BR" sz="1600" b="1" dirty="0">
              <a:solidFill>
                <a:srgbClr val="087B3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BR" sz="1600" b="1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Prazo 45 dias - 05/01/22 a 21/02/22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pt-BR" sz="1600" b="1" dirty="0">
              <a:solidFill>
                <a:srgbClr val="087B3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BR" sz="1600" b="1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16/12/2021-Webinar apresentação Power BI – compilado de aditivos e coadjuvantes de tecnologia: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pt-BR" sz="1600" b="1" dirty="0">
              <a:solidFill>
                <a:srgbClr val="087B3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buFontTx/>
              <a:buChar char="-"/>
            </a:pPr>
            <a:r>
              <a:rPr lang="pt-BR" sz="1600" b="1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Publicação do Decreto nº 10.139/2019 que determinou a revisão e a consolidação dos atos normativos inferiores a decreto editados por órgãos e entidades da administração pública federal direta, autárquica e fundacional.</a:t>
            </a:r>
          </a:p>
          <a:p>
            <a:pPr marL="285750" indent="-285750">
              <a:lnSpc>
                <a:spcPct val="115000"/>
              </a:lnSpc>
              <a:buFontTx/>
              <a:buChar char="-"/>
            </a:pPr>
            <a:endParaRPr lang="pt-BR" sz="1600" b="1" dirty="0">
              <a:solidFill>
                <a:srgbClr val="087B3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r>
              <a:rPr lang="pt-BR" sz="1600" b="1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Anvisa, publicou a Consulta Pública nº 887/20, convertida para a Resolução RDC nº 454/2020, que deu início a Guilhotina Regulatória da Agência. </a:t>
            </a:r>
          </a:p>
          <a:p>
            <a:pPr marL="285750" indent="-285750" algn="just">
              <a:lnSpc>
                <a:spcPct val="115000"/>
              </a:lnSpc>
              <a:buFontTx/>
              <a:buChar char="-"/>
            </a:pPr>
            <a:endParaRPr lang="pt-BR" sz="1600" b="1" dirty="0">
              <a:solidFill>
                <a:srgbClr val="087B3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pt-BR" sz="1600" b="1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 No período de CP foi verificada a revogação de alguns regulamentos muito importantes para o setor de alimentos, como é o caso da Resolução CNS nº 4, de 24/11/1988 que traz alguns aditivos alimentares que são importantes para a produção de determinados alimentos e que não há normas posteriores editadas pela Anvisa que autorizem o uso destes aditivos nesses alimentos. </a:t>
            </a:r>
          </a:p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AA38A04-937D-4D1E-8290-40D6AF8FD266}"/>
              </a:ext>
            </a:extLst>
          </p:cNvPr>
          <p:cNvSpPr txBox="1"/>
          <p:nvPr/>
        </p:nvSpPr>
        <p:spPr>
          <a:xfrm>
            <a:off x="2771847" y="1037830"/>
            <a:ext cx="6622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EE8D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 nº 1.060/2021</a:t>
            </a:r>
          </a:p>
        </p:txBody>
      </p:sp>
    </p:spTree>
    <p:extLst>
      <p:ext uri="{BB962C8B-B14F-4D97-AF65-F5344CB8AC3E}">
        <p14:creationId xmlns:p14="http://schemas.microsoft.com/office/powerpoint/2010/main" val="212409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160535" y="16842"/>
            <a:ext cx="12031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ADITIVOS</a:t>
            </a:r>
          </a:p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Técnicos Táticos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FCD9A60-72EA-49EE-AE76-3396897C8EF6}"/>
              </a:ext>
            </a:extLst>
          </p:cNvPr>
          <p:cNvSpPr txBox="1"/>
          <p:nvPr/>
        </p:nvSpPr>
        <p:spPr>
          <a:xfrm>
            <a:off x="160535" y="960922"/>
            <a:ext cx="117217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>
                <a:solidFill>
                  <a:srgbClr val="EE8D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 nº 1.060/2021</a:t>
            </a:r>
          </a:p>
          <a:p>
            <a:pPr algn="ctr"/>
            <a:endParaRPr lang="pt-BR" sz="3200" b="1" dirty="0">
              <a:solidFill>
                <a:srgbClr val="EE8D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A1A5B6-432D-4C26-A979-5FC32512BC17}"/>
              </a:ext>
            </a:extLst>
          </p:cNvPr>
          <p:cNvSpPr txBox="1"/>
          <p:nvPr/>
        </p:nvSpPr>
        <p:spPr>
          <a:xfrm>
            <a:off x="388374" y="1819039"/>
            <a:ext cx="11415252" cy="5899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b="1" dirty="0">
                <a:solidFill>
                  <a:srgbClr val="087B3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Mediante apresentação de contribuições </a:t>
            </a:r>
            <a:r>
              <a:rPr lang="pt-BR" sz="1800" b="1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pelo setor, demonstrando à Anvisa as divergências encontradas, foi esclarecido pela Anvisa no relatório de análise das contribuições que, </a:t>
            </a:r>
            <a:r>
              <a:rPr lang="pt-BR" sz="1800" b="1" i="1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posteriormente, a fim de dar continuidade ao processo de gerenciamento do estoque regulatório da Anvisa para revogação da Resolução CNS nº 4, de 1988, a Gerência-Geral de Alimentos (GGALI) conduzirá um trabalho para incorporar os aditivos alimentares e coadjuvantes de tecnologia previstos nesta norma.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pt-BR" sz="1800" b="1" i="1" dirty="0">
              <a:solidFill>
                <a:srgbClr val="087B3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importância dessa proposta de regulamento está na oportunidade de o setor regulado apresentar contribuições à ANVISA, </a:t>
            </a:r>
            <a:r>
              <a:rPr lang="pt-BR" sz="1800" b="1" u="sng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até 21/02/22</a:t>
            </a:r>
            <a:r>
              <a:rPr lang="pt-BR" sz="1800" b="1" dirty="0">
                <a:solidFill>
                  <a:srgbClr val="087B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sobre possíveis divergências ocorridas na revogação de alguns regulamentos por meio da guilhotina regulatória que muitas vezes não tem um análogo.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dirty="0">
              <a:solidFill>
                <a:srgbClr val="087B3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41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160535" y="16842"/>
            <a:ext cx="12031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ADITIVOS</a:t>
            </a:r>
          </a:p>
          <a:p>
            <a:pPr algn="ctr"/>
            <a:r>
              <a:rPr lang="pt-BR" sz="3200" b="1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Comunicação - Objetivos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FCD9A60-72EA-49EE-AE76-3396897C8EF6}"/>
              </a:ext>
            </a:extLst>
          </p:cNvPr>
          <p:cNvSpPr txBox="1"/>
          <p:nvPr/>
        </p:nvSpPr>
        <p:spPr>
          <a:xfrm>
            <a:off x="1081759" y="1299732"/>
            <a:ext cx="10508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B1E48945-32E1-4C8D-8BE0-D29B456E42B3}"/>
              </a:ext>
            </a:extLst>
          </p:cNvPr>
          <p:cNvSpPr/>
          <p:nvPr/>
        </p:nvSpPr>
        <p:spPr>
          <a:xfrm>
            <a:off x="5460929" y="3424093"/>
            <a:ext cx="1101686" cy="58477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87B34"/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CA6666B8-630E-4072-B9F8-0A1988BB9BE5}"/>
              </a:ext>
            </a:extLst>
          </p:cNvPr>
          <p:cNvSpPr/>
          <p:nvPr/>
        </p:nvSpPr>
        <p:spPr>
          <a:xfrm>
            <a:off x="294570" y="1263022"/>
            <a:ext cx="4871853" cy="5393426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arenR"/>
            </a:pPr>
            <a:r>
              <a:rPr lang="pt-BR" sz="2400" dirty="0">
                <a:solidFill>
                  <a:schemeClr val="tx1"/>
                </a:solidFill>
                <a:highlight>
                  <a:srgbClr val="FFFF00"/>
                </a:highlight>
              </a:rPr>
              <a:t>Preenchimento das fichas técnicas;</a:t>
            </a:r>
          </a:p>
          <a:p>
            <a:pPr marL="342900" indent="-342900" algn="just">
              <a:buAutoNum type="arabicParenR"/>
            </a:pPr>
            <a:r>
              <a:rPr lang="pt-BR" sz="2400" dirty="0">
                <a:solidFill>
                  <a:schemeClr val="tx1"/>
                </a:solidFill>
                <a:highlight>
                  <a:srgbClr val="FFFF00"/>
                </a:highlight>
              </a:rPr>
              <a:t>Relatório de Segurança/</a:t>
            </a:r>
          </a:p>
          <a:p>
            <a:pPr marL="342900" indent="-342900" algn="just">
              <a:buAutoNum type="arabicParenR"/>
            </a:pPr>
            <a:r>
              <a:rPr lang="pt-BR" sz="2400" dirty="0">
                <a:solidFill>
                  <a:schemeClr val="tx1"/>
                </a:solidFill>
                <a:highlight>
                  <a:srgbClr val="FFFF00"/>
                </a:highlight>
              </a:rPr>
              <a:t>Ficha de Informações/</a:t>
            </a:r>
          </a:p>
          <a:p>
            <a:pPr marL="342900" indent="-342900" algn="just">
              <a:buAutoNum type="arabicParenR"/>
            </a:pPr>
            <a:r>
              <a:rPr lang="pt-BR" sz="2400" dirty="0">
                <a:solidFill>
                  <a:schemeClr val="tx1"/>
                </a:solidFill>
                <a:highlight>
                  <a:srgbClr val="FFFF00"/>
                </a:highlight>
              </a:rPr>
              <a:t>Informações gerais de aditivos/</a:t>
            </a:r>
          </a:p>
          <a:p>
            <a:pPr marL="342900" indent="-342900" algn="just">
              <a:buAutoNum type="arabicParenR"/>
            </a:pPr>
            <a:endParaRPr lang="pt-BR" sz="2400" dirty="0"/>
          </a:p>
          <a:p>
            <a:pPr marL="342900" indent="-342900" algn="just">
              <a:buAutoNum type="arabicParenR"/>
            </a:pPr>
            <a:r>
              <a:rPr lang="pt-BR" sz="2400" dirty="0"/>
              <a:t>Referências internacionais para suportar o material de comunicação sobre a segurança de uso dos aditivos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44F59C2E-3130-41E4-9639-04FDE7F8EEE4}"/>
              </a:ext>
            </a:extLst>
          </p:cNvPr>
          <p:cNvSpPr/>
          <p:nvPr/>
        </p:nvSpPr>
        <p:spPr>
          <a:xfrm>
            <a:off x="6562615" y="1299732"/>
            <a:ext cx="4871853" cy="5393426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80000"/>
              </a:lnSpc>
            </a:pPr>
            <a:endParaRPr lang="en-US" sz="1800" b="1" u="sng" dirty="0"/>
          </a:p>
          <a:p>
            <a:pPr algn="just">
              <a:lnSpc>
                <a:spcPct val="80000"/>
              </a:lnSpc>
            </a:pPr>
            <a:endParaRPr lang="en-US" sz="1800" b="1" u="sng" dirty="0"/>
          </a:p>
          <a:p>
            <a:pPr algn="just">
              <a:lnSpc>
                <a:spcPct val="80000"/>
              </a:lnSpc>
            </a:pPr>
            <a:r>
              <a:rPr lang="en-US" sz="2400" b="1" u="sng" dirty="0"/>
              <a:t>PRAZOS :</a:t>
            </a:r>
          </a:p>
          <a:p>
            <a:pPr algn="just">
              <a:lnSpc>
                <a:spcPct val="80000"/>
              </a:lnSpc>
            </a:pPr>
            <a:endParaRPr lang="en-US" b="1" u="sng" dirty="0"/>
          </a:p>
          <a:p>
            <a:pPr algn="just">
              <a:lnSpc>
                <a:spcPct val="80000"/>
              </a:lnSpc>
            </a:pPr>
            <a:endParaRPr lang="en-US" sz="2400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r>
              <a:rPr lang="en-US" sz="2400" dirty="0"/>
              <a:t>;</a:t>
            </a:r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sz="2400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sz="2400" dirty="0"/>
          </a:p>
          <a:p>
            <a:pPr marL="342900" indent="-342900" algn="just">
              <a:lnSpc>
                <a:spcPct val="80000"/>
              </a:lnSpc>
              <a:buAutoNum type="arabicParenR"/>
            </a:pPr>
            <a:r>
              <a:rPr lang="en-US" sz="2400" dirty="0"/>
              <a:t>Mediante </a:t>
            </a:r>
            <a:r>
              <a:rPr lang="en-US" sz="2400" dirty="0" err="1"/>
              <a:t>demanda</a:t>
            </a:r>
            <a:r>
              <a:rPr lang="en-US" sz="2400" dirty="0"/>
              <a:t>;</a:t>
            </a:r>
          </a:p>
          <a:p>
            <a:pPr marL="342900" indent="-342900" algn="just">
              <a:lnSpc>
                <a:spcPct val="80000"/>
              </a:lnSpc>
              <a:buAutoNum type="arabicParenR"/>
            </a:pPr>
            <a:endParaRPr lang="en-US" sz="1800" dirty="0"/>
          </a:p>
          <a:p>
            <a:pPr algn="just"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u="sng" dirty="0"/>
          </a:p>
          <a:p>
            <a:pPr algn="ctr"/>
            <a:endParaRPr lang="pt-BR" b="1" dirty="0"/>
          </a:p>
          <a:p>
            <a:pPr algn="ctr"/>
            <a:endParaRPr lang="pt-BR" b="1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69863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680</Words>
  <Application>Microsoft Office PowerPoint</Application>
  <PresentationFormat>Widescreen</PresentationFormat>
  <Paragraphs>142</Paragraphs>
  <Slides>11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ABIAD ABIAD</dc:creator>
  <cp:lastModifiedBy>Maria Lucia Rodriguês</cp:lastModifiedBy>
  <cp:revision>124</cp:revision>
  <dcterms:created xsi:type="dcterms:W3CDTF">2021-09-21T18:14:06Z</dcterms:created>
  <dcterms:modified xsi:type="dcterms:W3CDTF">2022-02-09T19:57:30Z</dcterms:modified>
</cp:coreProperties>
</file>