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6" r:id="rId2"/>
    <p:sldId id="275" r:id="rId3"/>
    <p:sldId id="263" r:id="rId4"/>
    <p:sldId id="264" r:id="rId5"/>
    <p:sldId id="265" r:id="rId6"/>
    <p:sldId id="266" r:id="rId7"/>
    <p:sldId id="267" r:id="rId8"/>
    <p:sldId id="268" r:id="rId9"/>
    <p:sldId id="269" r:id="rId10"/>
    <p:sldId id="273" r:id="rId11"/>
    <p:sldId id="274" r:id="rId12"/>
    <p:sldId id="271" r:id="rId13"/>
    <p:sldId id="262"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D09"/>
    <a:srgbClr val="087B34"/>
    <a:srgbClr val="087D35"/>
    <a:srgbClr val="087A34"/>
    <a:srgbClr val="066A2C"/>
    <a:srgbClr val="0773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FB215B-60A4-4B42-8B29-5AF6918B94CC}" type="datetimeFigureOut">
              <a:rPr lang="pt-BR" smtClean="0"/>
              <a:t>07/02/2022</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861575-1C92-406E-A82F-6A26172A22A7}" type="slidenum">
              <a:rPr lang="pt-BR" smtClean="0"/>
              <a:t>‹nº›</a:t>
            </a:fld>
            <a:endParaRPr lang="pt-BR"/>
          </a:p>
        </p:txBody>
      </p:sp>
    </p:spTree>
    <p:extLst>
      <p:ext uri="{BB962C8B-B14F-4D97-AF65-F5344CB8AC3E}">
        <p14:creationId xmlns:p14="http://schemas.microsoft.com/office/powerpoint/2010/main" val="1767916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grpSp>
        <p:nvGrpSpPr>
          <p:cNvPr id="11" name="Agrupar 10">
            <a:extLst>
              <a:ext uri="{FF2B5EF4-FFF2-40B4-BE49-F238E27FC236}">
                <a16:creationId xmlns:a16="http://schemas.microsoft.com/office/drawing/2014/main" id="{43009774-DB71-486F-ADBD-3058228079E8}"/>
              </a:ext>
            </a:extLst>
          </p:cNvPr>
          <p:cNvGrpSpPr/>
          <p:nvPr userDrawn="1"/>
        </p:nvGrpSpPr>
        <p:grpSpPr>
          <a:xfrm>
            <a:off x="0" y="0"/>
            <a:ext cx="12204000" cy="6901529"/>
            <a:chOff x="0" y="0"/>
            <a:chExt cx="12204000" cy="6901529"/>
          </a:xfrm>
        </p:grpSpPr>
        <p:pic>
          <p:nvPicPr>
            <p:cNvPr id="7" name="Imagem 6">
              <a:extLst>
                <a:ext uri="{FF2B5EF4-FFF2-40B4-BE49-F238E27FC236}">
                  <a16:creationId xmlns:a16="http://schemas.microsoft.com/office/drawing/2014/main" id="{D21F7570-C083-43AC-B026-18CB8EFA887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b="92271"/>
            <a:stretch/>
          </p:blipFill>
          <p:spPr>
            <a:xfrm>
              <a:off x="0" y="0"/>
              <a:ext cx="12192000" cy="530087"/>
            </a:xfrm>
            <a:prstGeom prst="rect">
              <a:avLst/>
            </a:prstGeom>
          </p:spPr>
        </p:pic>
        <p:pic>
          <p:nvPicPr>
            <p:cNvPr id="8" name="Imagem 7">
              <a:extLst>
                <a:ext uri="{FF2B5EF4-FFF2-40B4-BE49-F238E27FC236}">
                  <a16:creationId xmlns:a16="http://schemas.microsoft.com/office/drawing/2014/main" id="{B9C4F159-4B46-4E51-B01F-78EEF9C9FCB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9219" b="4983"/>
            <a:stretch/>
          </p:blipFill>
          <p:spPr>
            <a:xfrm>
              <a:off x="1524508" y="675861"/>
              <a:ext cx="9142985" cy="5883965"/>
            </a:xfrm>
            <a:prstGeom prst="rect">
              <a:avLst/>
            </a:prstGeom>
          </p:spPr>
        </p:pic>
        <p:pic>
          <p:nvPicPr>
            <p:cNvPr id="9" name="Imagem 8">
              <a:extLst>
                <a:ext uri="{FF2B5EF4-FFF2-40B4-BE49-F238E27FC236}">
                  <a16:creationId xmlns:a16="http://schemas.microsoft.com/office/drawing/2014/main" id="{F8211940-CD8D-426C-B725-65804C6D9DA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12" t="97957" r="2137"/>
            <a:stretch/>
          </p:blipFill>
          <p:spPr>
            <a:xfrm>
              <a:off x="0" y="6745357"/>
              <a:ext cx="12204000" cy="156172"/>
            </a:xfrm>
            <a:prstGeom prst="rect">
              <a:avLst/>
            </a:prstGeom>
          </p:spPr>
        </p:pic>
      </p:grpSp>
    </p:spTree>
    <p:extLst>
      <p:ext uri="{BB962C8B-B14F-4D97-AF65-F5344CB8AC3E}">
        <p14:creationId xmlns:p14="http://schemas.microsoft.com/office/powerpoint/2010/main" val="1617614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grpSp>
        <p:nvGrpSpPr>
          <p:cNvPr id="12" name="Agrupar 11">
            <a:extLst>
              <a:ext uri="{FF2B5EF4-FFF2-40B4-BE49-F238E27FC236}">
                <a16:creationId xmlns:a16="http://schemas.microsoft.com/office/drawing/2014/main" id="{38780028-F0A9-4956-B480-9275D2326E02}"/>
              </a:ext>
            </a:extLst>
          </p:cNvPr>
          <p:cNvGrpSpPr/>
          <p:nvPr userDrawn="1"/>
        </p:nvGrpSpPr>
        <p:grpSpPr>
          <a:xfrm>
            <a:off x="0" y="0"/>
            <a:ext cx="12204000" cy="6901529"/>
            <a:chOff x="0" y="0"/>
            <a:chExt cx="12204000" cy="6901529"/>
          </a:xfrm>
        </p:grpSpPr>
        <p:pic>
          <p:nvPicPr>
            <p:cNvPr id="7" name="Imagem 6">
              <a:extLst>
                <a:ext uri="{FF2B5EF4-FFF2-40B4-BE49-F238E27FC236}">
                  <a16:creationId xmlns:a16="http://schemas.microsoft.com/office/drawing/2014/main" id="{05309A32-C573-49E3-A467-8B55E2DD453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33" b="19429"/>
            <a:stretch/>
          </p:blipFill>
          <p:spPr>
            <a:xfrm>
              <a:off x="1524508" y="914400"/>
              <a:ext cx="9142985" cy="4611189"/>
            </a:xfrm>
            <a:prstGeom prst="rect">
              <a:avLst/>
            </a:prstGeom>
          </p:spPr>
        </p:pic>
        <p:pic>
          <p:nvPicPr>
            <p:cNvPr id="8" name="Imagem 7">
              <a:extLst>
                <a:ext uri="{FF2B5EF4-FFF2-40B4-BE49-F238E27FC236}">
                  <a16:creationId xmlns:a16="http://schemas.microsoft.com/office/drawing/2014/main" id="{C6B50E13-791F-4B4B-8093-85D45CCDAB8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92271"/>
            <a:stretch/>
          </p:blipFill>
          <p:spPr>
            <a:xfrm>
              <a:off x="0" y="0"/>
              <a:ext cx="12192000" cy="530087"/>
            </a:xfrm>
            <a:prstGeom prst="rect">
              <a:avLst/>
            </a:prstGeom>
          </p:spPr>
        </p:pic>
        <p:pic>
          <p:nvPicPr>
            <p:cNvPr id="9" name="Imagem 8">
              <a:extLst>
                <a:ext uri="{FF2B5EF4-FFF2-40B4-BE49-F238E27FC236}">
                  <a16:creationId xmlns:a16="http://schemas.microsoft.com/office/drawing/2014/main" id="{20ABF922-CD6F-44A4-83F1-2EBAEEBAA81B}"/>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12" t="97957" r="2137"/>
            <a:stretch/>
          </p:blipFill>
          <p:spPr>
            <a:xfrm>
              <a:off x="0" y="6745357"/>
              <a:ext cx="12204000" cy="156172"/>
            </a:xfrm>
            <a:prstGeom prst="rect">
              <a:avLst/>
            </a:prstGeom>
          </p:spPr>
        </p:pic>
        <p:pic>
          <p:nvPicPr>
            <p:cNvPr id="11" name="Imagem 10">
              <a:extLst>
                <a:ext uri="{FF2B5EF4-FFF2-40B4-BE49-F238E27FC236}">
                  <a16:creationId xmlns:a16="http://schemas.microsoft.com/office/drawing/2014/main" id="{E03832D4-BC34-4535-B1A9-E7748B7E01D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288" b="4983"/>
            <a:stretch/>
          </p:blipFill>
          <p:spPr>
            <a:xfrm>
              <a:off x="1524508" y="6029739"/>
              <a:ext cx="9142985" cy="530087"/>
            </a:xfrm>
            <a:prstGeom prst="rect">
              <a:avLst/>
            </a:prstGeom>
          </p:spPr>
        </p:pic>
      </p:grpSp>
    </p:spTree>
    <p:extLst>
      <p:ext uri="{BB962C8B-B14F-4D97-AF65-F5344CB8AC3E}">
        <p14:creationId xmlns:p14="http://schemas.microsoft.com/office/powerpoint/2010/main" val="212795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beçalho da Seção">
    <p:spTree>
      <p:nvGrpSpPr>
        <p:cNvPr id="1" name=""/>
        <p:cNvGrpSpPr/>
        <p:nvPr/>
      </p:nvGrpSpPr>
      <p:grpSpPr>
        <a:xfrm>
          <a:off x="0" y="0"/>
          <a:ext cx="0" cy="0"/>
          <a:chOff x="0" y="0"/>
          <a:chExt cx="0" cy="0"/>
        </a:xfrm>
      </p:grpSpPr>
      <p:grpSp>
        <p:nvGrpSpPr>
          <p:cNvPr id="15" name="Agrupar 14">
            <a:extLst>
              <a:ext uri="{FF2B5EF4-FFF2-40B4-BE49-F238E27FC236}">
                <a16:creationId xmlns:a16="http://schemas.microsoft.com/office/drawing/2014/main" id="{85E14C2D-7098-4110-AF03-20A2A3800AB1}"/>
              </a:ext>
            </a:extLst>
          </p:cNvPr>
          <p:cNvGrpSpPr/>
          <p:nvPr userDrawn="1"/>
        </p:nvGrpSpPr>
        <p:grpSpPr>
          <a:xfrm>
            <a:off x="0" y="0"/>
            <a:ext cx="12192000" cy="6858000"/>
            <a:chOff x="0" y="0"/>
            <a:chExt cx="12192000" cy="6858000"/>
          </a:xfrm>
        </p:grpSpPr>
        <p:sp>
          <p:nvSpPr>
            <p:cNvPr id="11" name="Retângulo 10">
              <a:extLst>
                <a:ext uri="{FF2B5EF4-FFF2-40B4-BE49-F238E27FC236}">
                  <a16:creationId xmlns:a16="http://schemas.microsoft.com/office/drawing/2014/main" id="{41452BCA-9B08-49C5-B0AD-5EA6393E184A}"/>
                </a:ext>
              </a:extLst>
            </p:cNvPr>
            <p:cNvSpPr/>
            <p:nvPr userDrawn="1"/>
          </p:nvSpPr>
          <p:spPr>
            <a:xfrm>
              <a:off x="0" y="0"/>
              <a:ext cx="12192000" cy="6858000"/>
            </a:xfrm>
            <a:prstGeom prst="rect">
              <a:avLst/>
            </a:prstGeom>
            <a:solidFill>
              <a:srgbClr val="EE8D09"/>
            </a:solidFill>
            <a:ln>
              <a:solidFill>
                <a:srgbClr val="EE8D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3" name="Imagem 12">
              <a:extLst>
                <a:ext uri="{FF2B5EF4-FFF2-40B4-BE49-F238E27FC236}">
                  <a16:creationId xmlns:a16="http://schemas.microsoft.com/office/drawing/2014/main" id="{C1E52990-9E6F-40AF-AAC1-07F04507EAE9}"/>
                </a:ext>
              </a:extLst>
            </p:cNvPr>
            <p:cNvPicPr>
              <a:picLocks noChangeAspect="1"/>
            </p:cNvPicPr>
            <p:nvPr userDrawn="1"/>
          </p:nvPicPr>
          <p:blipFill>
            <a:blip r:embed="rId2">
              <a:biLevel thresh="25000"/>
              <a:extLst>
                <a:ext uri="{28A0092B-C50C-407E-A947-70E740481C1C}">
                  <a14:useLocalDpi xmlns:a14="http://schemas.microsoft.com/office/drawing/2010/main" val="0"/>
                </a:ext>
              </a:extLst>
            </a:blip>
            <a:stretch>
              <a:fillRect/>
            </a:stretch>
          </p:blipFill>
          <p:spPr>
            <a:xfrm>
              <a:off x="10733911" y="5993027"/>
              <a:ext cx="1140226" cy="583284"/>
            </a:xfrm>
            <a:prstGeom prst="rect">
              <a:avLst/>
            </a:prstGeom>
          </p:spPr>
        </p:pic>
      </p:grpSp>
    </p:spTree>
    <p:extLst>
      <p:ext uri="{BB962C8B-B14F-4D97-AF65-F5344CB8AC3E}">
        <p14:creationId xmlns:p14="http://schemas.microsoft.com/office/powerpoint/2010/main" val="196308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as Partes de Conteúdo">
    <p:spTree>
      <p:nvGrpSpPr>
        <p:cNvPr id="1" name=""/>
        <p:cNvGrpSpPr/>
        <p:nvPr/>
      </p:nvGrpSpPr>
      <p:grpSpPr>
        <a:xfrm>
          <a:off x="0" y="0"/>
          <a:ext cx="0" cy="0"/>
          <a:chOff x="0" y="0"/>
          <a:chExt cx="0" cy="0"/>
        </a:xfrm>
      </p:grpSpPr>
      <p:grpSp>
        <p:nvGrpSpPr>
          <p:cNvPr id="10" name="Agrupar 9">
            <a:extLst>
              <a:ext uri="{FF2B5EF4-FFF2-40B4-BE49-F238E27FC236}">
                <a16:creationId xmlns:a16="http://schemas.microsoft.com/office/drawing/2014/main" id="{4298B68C-1359-479F-95E7-A20B4A3AE9E3}"/>
              </a:ext>
            </a:extLst>
          </p:cNvPr>
          <p:cNvGrpSpPr/>
          <p:nvPr userDrawn="1"/>
        </p:nvGrpSpPr>
        <p:grpSpPr>
          <a:xfrm>
            <a:off x="0" y="0"/>
            <a:ext cx="12192000" cy="6858000"/>
            <a:chOff x="0" y="0"/>
            <a:chExt cx="12192000" cy="6858000"/>
          </a:xfrm>
        </p:grpSpPr>
        <p:sp>
          <p:nvSpPr>
            <p:cNvPr id="8" name="Retângulo 7">
              <a:extLst>
                <a:ext uri="{FF2B5EF4-FFF2-40B4-BE49-F238E27FC236}">
                  <a16:creationId xmlns:a16="http://schemas.microsoft.com/office/drawing/2014/main" id="{A7F33278-DE6B-4655-AD65-D42A8235CB8E}"/>
                </a:ext>
              </a:extLst>
            </p:cNvPr>
            <p:cNvSpPr/>
            <p:nvPr userDrawn="1"/>
          </p:nvSpPr>
          <p:spPr>
            <a:xfrm>
              <a:off x="0" y="0"/>
              <a:ext cx="12192000" cy="6858000"/>
            </a:xfrm>
            <a:prstGeom prst="rect">
              <a:avLst/>
            </a:prstGeom>
            <a:solidFill>
              <a:srgbClr val="087D35"/>
            </a:solidFill>
            <a:ln>
              <a:solidFill>
                <a:srgbClr val="087D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9" name="Imagem 8">
              <a:extLst>
                <a:ext uri="{FF2B5EF4-FFF2-40B4-BE49-F238E27FC236}">
                  <a16:creationId xmlns:a16="http://schemas.microsoft.com/office/drawing/2014/main" id="{2DA1EDFF-809C-4432-B2F8-7672DD4947CC}"/>
                </a:ext>
              </a:extLst>
            </p:cNvPr>
            <p:cNvPicPr>
              <a:picLocks noChangeAspect="1"/>
            </p:cNvPicPr>
            <p:nvPr userDrawn="1"/>
          </p:nvPicPr>
          <p:blipFill>
            <a:blip r:embed="rId2">
              <a:biLevel thresh="25000"/>
              <a:extLst>
                <a:ext uri="{28A0092B-C50C-407E-A947-70E740481C1C}">
                  <a14:useLocalDpi xmlns:a14="http://schemas.microsoft.com/office/drawing/2010/main" val="0"/>
                </a:ext>
              </a:extLst>
            </a:blip>
            <a:stretch>
              <a:fillRect/>
            </a:stretch>
          </p:blipFill>
          <p:spPr>
            <a:xfrm>
              <a:off x="10733911" y="5993027"/>
              <a:ext cx="1140226" cy="583284"/>
            </a:xfrm>
            <a:prstGeom prst="rect">
              <a:avLst/>
            </a:prstGeom>
          </p:spPr>
        </p:pic>
      </p:grpSp>
    </p:spTree>
    <p:extLst>
      <p:ext uri="{BB962C8B-B14F-4D97-AF65-F5344CB8AC3E}">
        <p14:creationId xmlns:p14="http://schemas.microsoft.com/office/powerpoint/2010/main" val="183471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ção">
    <p:spTree>
      <p:nvGrpSpPr>
        <p:cNvPr id="1" name=""/>
        <p:cNvGrpSpPr/>
        <p:nvPr/>
      </p:nvGrpSpPr>
      <p:grpSpPr>
        <a:xfrm>
          <a:off x="0" y="0"/>
          <a:ext cx="0" cy="0"/>
          <a:chOff x="0" y="0"/>
          <a:chExt cx="0" cy="0"/>
        </a:xfrm>
      </p:grpSpPr>
      <p:grpSp>
        <p:nvGrpSpPr>
          <p:cNvPr id="12" name="Agrupar 11">
            <a:extLst>
              <a:ext uri="{FF2B5EF4-FFF2-40B4-BE49-F238E27FC236}">
                <a16:creationId xmlns:a16="http://schemas.microsoft.com/office/drawing/2014/main" id="{EB295EB5-8B81-4D58-B11E-9AA42EDA9935}"/>
              </a:ext>
            </a:extLst>
          </p:cNvPr>
          <p:cNvGrpSpPr/>
          <p:nvPr userDrawn="1"/>
        </p:nvGrpSpPr>
        <p:grpSpPr>
          <a:xfrm>
            <a:off x="0" y="0"/>
            <a:ext cx="12192000" cy="6576311"/>
            <a:chOff x="0" y="0"/>
            <a:chExt cx="12192000" cy="6576311"/>
          </a:xfrm>
        </p:grpSpPr>
        <p:pic>
          <p:nvPicPr>
            <p:cNvPr id="10" name="Imagem 9">
              <a:extLst>
                <a:ext uri="{FF2B5EF4-FFF2-40B4-BE49-F238E27FC236}">
                  <a16:creationId xmlns:a16="http://schemas.microsoft.com/office/drawing/2014/main" id="{10EA325A-CD51-4147-AEDF-8036ADACA92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b="92271"/>
            <a:stretch/>
          </p:blipFill>
          <p:spPr>
            <a:xfrm>
              <a:off x="0" y="0"/>
              <a:ext cx="12192000" cy="530087"/>
            </a:xfrm>
            <a:prstGeom prst="rect">
              <a:avLst/>
            </a:prstGeom>
          </p:spPr>
        </p:pic>
        <p:pic>
          <p:nvPicPr>
            <p:cNvPr id="11" name="Imagem 10">
              <a:extLst>
                <a:ext uri="{FF2B5EF4-FFF2-40B4-BE49-F238E27FC236}">
                  <a16:creationId xmlns:a16="http://schemas.microsoft.com/office/drawing/2014/main" id="{24253A2C-F18C-41B5-9674-1E08D9FBF9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3911" y="5993027"/>
              <a:ext cx="1140226" cy="583284"/>
            </a:xfrm>
            <a:prstGeom prst="rect">
              <a:avLst/>
            </a:prstGeom>
          </p:spPr>
        </p:pic>
      </p:grpSp>
    </p:spTree>
    <p:extLst>
      <p:ext uri="{BB962C8B-B14F-4D97-AF65-F5344CB8AC3E}">
        <p14:creationId xmlns:p14="http://schemas.microsoft.com/office/powerpoint/2010/main" val="71220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grpSp>
        <p:nvGrpSpPr>
          <p:cNvPr id="9" name="Agrupar 8">
            <a:extLst>
              <a:ext uri="{FF2B5EF4-FFF2-40B4-BE49-F238E27FC236}">
                <a16:creationId xmlns:a16="http://schemas.microsoft.com/office/drawing/2014/main" id="{4A9D285C-8C7E-456C-9277-EB63B0B10D82}"/>
              </a:ext>
            </a:extLst>
          </p:cNvPr>
          <p:cNvGrpSpPr/>
          <p:nvPr userDrawn="1"/>
        </p:nvGrpSpPr>
        <p:grpSpPr>
          <a:xfrm>
            <a:off x="0" y="0"/>
            <a:ext cx="12192000" cy="4589935"/>
            <a:chOff x="0" y="0"/>
            <a:chExt cx="12192000" cy="4589935"/>
          </a:xfrm>
        </p:grpSpPr>
        <p:pic>
          <p:nvPicPr>
            <p:cNvPr id="6" name="Imagem 5">
              <a:extLst>
                <a:ext uri="{FF2B5EF4-FFF2-40B4-BE49-F238E27FC236}">
                  <a16:creationId xmlns:a16="http://schemas.microsoft.com/office/drawing/2014/main" id="{1151D606-AC27-4878-A78E-3D41F4AE3C0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33" b="19429"/>
            <a:stretch/>
          </p:blipFill>
          <p:spPr>
            <a:xfrm>
              <a:off x="3029685" y="1502228"/>
              <a:ext cx="6122252" cy="3087707"/>
            </a:xfrm>
            <a:prstGeom prst="rect">
              <a:avLst/>
            </a:prstGeom>
          </p:spPr>
        </p:pic>
        <p:pic>
          <p:nvPicPr>
            <p:cNvPr id="7" name="Imagem 6">
              <a:extLst>
                <a:ext uri="{FF2B5EF4-FFF2-40B4-BE49-F238E27FC236}">
                  <a16:creationId xmlns:a16="http://schemas.microsoft.com/office/drawing/2014/main" id="{022403F1-5CDE-4668-ACC9-C41047E2421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92271"/>
            <a:stretch/>
          </p:blipFill>
          <p:spPr>
            <a:xfrm>
              <a:off x="0" y="0"/>
              <a:ext cx="12192000" cy="530087"/>
            </a:xfrm>
            <a:prstGeom prst="rect">
              <a:avLst/>
            </a:prstGeom>
          </p:spPr>
        </p:pic>
      </p:grpSp>
    </p:spTree>
    <p:extLst>
      <p:ext uri="{BB962C8B-B14F-4D97-AF65-F5344CB8AC3E}">
        <p14:creationId xmlns:p14="http://schemas.microsoft.com/office/powerpoint/2010/main" val="335903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grpSp>
        <p:nvGrpSpPr>
          <p:cNvPr id="16" name="Agrupar 15">
            <a:extLst>
              <a:ext uri="{FF2B5EF4-FFF2-40B4-BE49-F238E27FC236}">
                <a16:creationId xmlns:a16="http://schemas.microsoft.com/office/drawing/2014/main" id="{8B6717F6-48E9-4AB8-AF4A-B85F485AAC58}"/>
              </a:ext>
            </a:extLst>
          </p:cNvPr>
          <p:cNvGrpSpPr/>
          <p:nvPr userDrawn="1"/>
        </p:nvGrpSpPr>
        <p:grpSpPr>
          <a:xfrm>
            <a:off x="0" y="1327538"/>
            <a:ext cx="12192001" cy="5530462"/>
            <a:chOff x="0" y="1327538"/>
            <a:chExt cx="12192001" cy="5530462"/>
          </a:xfrm>
        </p:grpSpPr>
        <p:grpSp>
          <p:nvGrpSpPr>
            <p:cNvPr id="13" name="Agrupar 12">
              <a:extLst>
                <a:ext uri="{FF2B5EF4-FFF2-40B4-BE49-F238E27FC236}">
                  <a16:creationId xmlns:a16="http://schemas.microsoft.com/office/drawing/2014/main" id="{EF2C30D2-FB6C-4B8B-AEFE-BB931C1AD9B3}"/>
                </a:ext>
              </a:extLst>
            </p:cNvPr>
            <p:cNvGrpSpPr/>
            <p:nvPr userDrawn="1"/>
          </p:nvGrpSpPr>
          <p:grpSpPr>
            <a:xfrm>
              <a:off x="0" y="5146766"/>
              <a:ext cx="12192001" cy="1711234"/>
              <a:chOff x="0" y="5146766"/>
              <a:chExt cx="12192001" cy="1711234"/>
            </a:xfrm>
          </p:grpSpPr>
          <p:sp>
            <p:nvSpPr>
              <p:cNvPr id="12" name="Retângulo 11">
                <a:extLst>
                  <a:ext uri="{FF2B5EF4-FFF2-40B4-BE49-F238E27FC236}">
                    <a16:creationId xmlns:a16="http://schemas.microsoft.com/office/drawing/2014/main" id="{404ABECD-A27E-482D-A335-5369C0036896}"/>
                  </a:ext>
                </a:extLst>
              </p:cNvPr>
              <p:cNvSpPr/>
              <p:nvPr userDrawn="1"/>
            </p:nvSpPr>
            <p:spPr>
              <a:xfrm>
                <a:off x="0" y="5656218"/>
                <a:ext cx="2763956" cy="561702"/>
              </a:xfrm>
              <a:prstGeom prst="rect">
                <a:avLst/>
              </a:prstGeom>
              <a:solidFill>
                <a:srgbClr val="EE8D09"/>
              </a:solidFill>
              <a:ln>
                <a:solidFill>
                  <a:srgbClr val="EE8D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tângulo 5">
                <a:extLst>
                  <a:ext uri="{FF2B5EF4-FFF2-40B4-BE49-F238E27FC236}">
                    <a16:creationId xmlns:a16="http://schemas.microsoft.com/office/drawing/2014/main" id="{F74A497E-8C95-4339-8B00-8D20BBA659D5}"/>
                  </a:ext>
                </a:extLst>
              </p:cNvPr>
              <p:cNvSpPr/>
              <p:nvPr userDrawn="1"/>
            </p:nvSpPr>
            <p:spPr>
              <a:xfrm>
                <a:off x="1" y="5708469"/>
                <a:ext cx="12192000" cy="966651"/>
              </a:xfrm>
              <a:prstGeom prst="rect">
                <a:avLst/>
              </a:prstGeom>
              <a:solidFill>
                <a:srgbClr val="087D35"/>
              </a:solidFill>
              <a:ln>
                <a:solidFill>
                  <a:srgbClr val="087B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l"/>
                <a:r>
                  <a:rPr lang="pt-BR" sz="1400" dirty="0">
                    <a:solidFill>
                      <a:schemeClr val="bg1">
                        <a:lumMod val="95000"/>
                      </a:schemeClr>
                    </a:solidFill>
                    <a:latin typeface="+mn-lt"/>
                    <a:cs typeface="Arial" panose="020B0604020202020204" pitchFamily="34" charset="0"/>
                  </a:rPr>
                  <a:t>Associação Brasileira da Indústria de Alimentos para Fins Especiais e Congêneres</a:t>
                </a:r>
              </a:p>
              <a:p>
                <a:pPr lvl="1" algn="l"/>
                <a:r>
                  <a:rPr lang="pt-BR" sz="1400" dirty="0">
                    <a:solidFill>
                      <a:schemeClr val="bg1">
                        <a:lumMod val="95000"/>
                      </a:schemeClr>
                    </a:solidFill>
                    <a:latin typeface="+mn-lt"/>
                    <a:cs typeface="Arial" panose="020B0604020202020204" pitchFamily="34" charset="0"/>
                  </a:rPr>
                  <a:t>Av. Queiroz Filho, 1560 – Torre Rouxinol, sala 215 – São Paulo – SP – 05319-000</a:t>
                </a:r>
              </a:p>
              <a:p>
                <a:pPr lvl="1" algn="l"/>
                <a:r>
                  <a:rPr lang="pt-BR" sz="1400" dirty="0">
                    <a:solidFill>
                      <a:schemeClr val="bg1">
                        <a:lumMod val="95000"/>
                      </a:schemeClr>
                    </a:solidFill>
                    <a:latin typeface="+mn-lt"/>
                    <a:cs typeface="Arial" panose="020B0604020202020204" pitchFamily="34" charset="0"/>
                  </a:rPr>
                  <a:t>+55 11 3834 – 0608 | abiad@abiad.org.br | www.abiad.org.br</a:t>
                </a:r>
              </a:p>
            </p:txBody>
          </p:sp>
          <p:sp>
            <p:nvSpPr>
              <p:cNvPr id="9" name="Triângulo Retângulo 8">
                <a:extLst>
                  <a:ext uri="{FF2B5EF4-FFF2-40B4-BE49-F238E27FC236}">
                    <a16:creationId xmlns:a16="http://schemas.microsoft.com/office/drawing/2014/main" id="{E4E24F0C-6E2A-47B7-9593-F5A3EA55DEDB}"/>
                  </a:ext>
                </a:extLst>
              </p:cNvPr>
              <p:cNvSpPr/>
              <p:nvPr userDrawn="1"/>
            </p:nvSpPr>
            <p:spPr>
              <a:xfrm rot="16200000">
                <a:off x="10465526" y="5131526"/>
                <a:ext cx="1711234" cy="1741713"/>
              </a:xfrm>
              <a:prstGeom prst="rtTriangle">
                <a:avLst/>
              </a:prstGeom>
              <a:solidFill>
                <a:srgbClr val="EE8D09"/>
              </a:solidFill>
              <a:ln>
                <a:solidFill>
                  <a:srgbClr val="EE8D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pic>
          <p:nvPicPr>
            <p:cNvPr id="14" name="Imagem 13">
              <a:extLst>
                <a:ext uri="{FF2B5EF4-FFF2-40B4-BE49-F238E27FC236}">
                  <a16:creationId xmlns:a16="http://schemas.microsoft.com/office/drawing/2014/main" id="{D39BD526-078B-4CEC-AEE5-108B32C433C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9220" b="20063"/>
            <a:stretch/>
          </p:blipFill>
          <p:spPr>
            <a:xfrm>
              <a:off x="3070025" y="1327538"/>
              <a:ext cx="6051949" cy="3210145"/>
            </a:xfrm>
            <a:prstGeom prst="rect">
              <a:avLst/>
            </a:prstGeom>
          </p:spPr>
        </p:pic>
      </p:grpSp>
    </p:spTree>
    <p:extLst>
      <p:ext uri="{BB962C8B-B14F-4D97-AF65-F5344CB8AC3E}">
        <p14:creationId xmlns:p14="http://schemas.microsoft.com/office/powerpoint/2010/main" val="412865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SIPCMContentMarking" descr="{&quot;HashCode&quot;:1396414009,&quot;Placement&quot;:&quot;Header&quot;,&quot;Top&quot;:0.0,&quot;Left&quot;:850.833862,&quot;SlideWidth&quot;:960,&quot;SlideHeight&quot;:540}">
            <a:extLst>
              <a:ext uri="{FF2B5EF4-FFF2-40B4-BE49-F238E27FC236}">
                <a16:creationId xmlns:a16="http://schemas.microsoft.com/office/drawing/2014/main" id="{65103BD1-A108-4D19-A313-F1B3FE192852}"/>
              </a:ext>
            </a:extLst>
          </p:cNvPr>
          <p:cNvSpPr txBox="1"/>
          <p:nvPr userDrawn="1"/>
        </p:nvSpPr>
        <p:spPr>
          <a:xfrm>
            <a:off x="10805590" y="0"/>
            <a:ext cx="1386410" cy="262344"/>
          </a:xfrm>
          <a:prstGeom prst="rect">
            <a:avLst/>
          </a:prstGeom>
          <a:noFill/>
        </p:spPr>
        <p:txBody>
          <a:bodyPr vert="horz" wrap="square" lIns="0" tIns="0" rIns="0" bIns="0" rtlCol="0" anchor="ctr" anchorCtr="1">
            <a:spAutoFit/>
          </a:bodyPr>
          <a:lstStyle/>
          <a:p>
            <a:pPr algn="r">
              <a:spcBef>
                <a:spcPts val="0"/>
              </a:spcBef>
              <a:spcAft>
                <a:spcPts val="0"/>
              </a:spcAft>
            </a:pPr>
            <a:r>
              <a:rPr lang="pt-BR" sz="1000">
                <a:solidFill>
                  <a:srgbClr val="737373"/>
                </a:solidFill>
                <a:latin typeface="Calibri" panose="020F0502020204030204" pitchFamily="34" charset="0"/>
              </a:rPr>
              <a:t>For Internal Use Only</a:t>
            </a:r>
          </a:p>
        </p:txBody>
      </p:sp>
    </p:spTree>
    <p:extLst>
      <p:ext uri="{BB962C8B-B14F-4D97-AF65-F5344CB8AC3E}">
        <p14:creationId xmlns:p14="http://schemas.microsoft.com/office/powerpoint/2010/main" val="780127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eur-lex.europa.eu/legal-content/EN/TXT/PDF/?uri=CELEX:02008R1333-20201223&amp;from=EN"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3E8613C9-BC4C-4208-9E7E-12DB5F19595C}"/>
              </a:ext>
            </a:extLst>
          </p:cNvPr>
          <p:cNvSpPr txBox="1"/>
          <p:nvPr/>
        </p:nvSpPr>
        <p:spPr>
          <a:xfrm>
            <a:off x="569842" y="2559531"/>
            <a:ext cx="10866783" cy="2369880"/>
          </a:xfrm>
          <a:prstGeom prst="rect">
            <a:avLst/>
          </a:prstGeom>
          <a:noFill/>
        </p:spPr>
        <p:txBody>
          <a:bodyPr wrap="square">
            <a:spAutoFit/>
          </a:bodyPr>
          <a:lstStyle/>
          <a:p>
            <a:pPr algn="ctr"/>
            <a:r>
              <a:rPr lang="en-US" sz="3200" dirty="0">
                <a:solidFill>
                  <a:schemeClr val="bg1"/>
                </a:solidFill>
                <a:latin typeface="Arial" panose="020B0604020202020204" pitchFamily="34" charset="0"/>
                <a:cs typeface="Arial" panose="020B0604020202020204" pitchFamily="34" charset="0"/>
              </a:rPr>
              <a:t>1) </a:t>
            </a:r>
            <a:r>
              <a:rPr lang="en-US" sz="2800" dirty="0" err="1">
                <a:solidFill>
                  <a:schemeClr val="bg1"/>
                </a:solidFill>
                <a:latin typeface="Arial" panose="020B0604020202020204" pitchFamily="34" charset="0"/>
                <a:cs typeface="Arial" panose="020B0604020202020204" pitchFamily="34" charset="0"/>
              </a:rPr>
              <a:t>Apresentação</a:t>
            </a:r>
            <a:r>
              <a:rPr lang="en-US" sz="2800" dirty="0">
                <a:solidFill>
                  <a:schemeClr val="bg1"/>
                </a:solidFill>
                <a:latin typeface="Arial" panose="020B0604020202020204" pitchFamily="34" charset="0"/>
                <a:cs typeface="Arial" panose="020B0604020202020204" pitchFamily="34" charset="0"/>
              </a:rPr>
              <a:t> da </a:t>
            </a:r>
            <a:r>
              <a:rPr lang="en-US" sz="2800" dirty="0" err="1">
                <a:solidFill>
                  <a:schemeClr val="bg1"/>
                </a:solidFill>
                <a:latin typeface="Arial" panose="020B0604020202020204" pitchFamily="34" charset="0"/>
                <a:cs typeface="Arial" panose="020B0604020202020204" pitchFamily="34" charset="0"/>
              </a:rPr>
              <a:t>Coordenação</a:t>
            </a:r>
            <a:r>
              <a:rPr lang="en-US" sz="2800" dirty="0">
                <a:solidFill>
                  <a:schemeClr val="bg1"/>
                </a:solidFill>
                <a:latin typeface="Arial" panose="020B0604020202020204" pitchFamily="34" charset="0"/>
                <a:cs typeface="Arial" panose="020B0604020202020204" pitchFamily="34" charset="0"/>
              </a:rPr>
              <a:t> do GT de </a:t>
            </a:r>
            <a:r>
              <a:rPr lang="en-US" sz="2800" dirty="0" err="1">
                <a:solidFill>
                  <a:schemeClr val="bg1"/>
                </a:solidFill>
                <a:latin typeface="Arial" panose="020B0604020202020204" pitchFamily="34" charset="0"/>
                <a:cs typeface="Arial" panose="020B0604020202020204" pitchFamily="34" charset="0"/>
              </a:rPr>
              <a:t>aditivos</a:t>
            </a:r>
            <a:r>
              <a:rPr lang="en-US" sz="2800" dirty="0">
                <a:solidFill>
                  <a:schemeClr val="bg1"/>
                </a:solidFill>
                <a:latin typeface="Arial" panose="020B0604020202020204" pitchFamily="34" charset="0"/>
                <a:cs typeface="Arial" panose="020B0604020202020204" pitchFamily="34" charset="0"/>
              </a:rPr>
              <a:t>.</a:t>
            </a:r>
          </a:p>
          <a:p>
            <a:pPr algn="ctr"/>
            <a:endParaRPr lang="en-US" sz="2800" dirty="0">
              <a:solidFill>
                <a:schemeClr val="bg1"/>
              </a:solidFill>
              <a:latin typeface="Arial" panose="020B0604020202020204" pitchFamily="34" charset="0"/>
              <a:cs typeface="Arial" panose="020B0604020202020204" pitchFamily="34" charset="0"/>
            </a:endParaRPr>
          </a:p>
          <a:p>
            <a:pPr algn="ctr"/>
            <a:r>
              <a:rPr lang="en-US" sz="2800" dirty="0">
                <a:solidFill>
                  <a:schemeClr val="bg1"/>
                </a:solidFill>
                <a:latin typeface="Arial" panose="020B0604020202020204" pitchFamily="34" charset="0"/>
                <a:cs typeface="Arial" panose="020B0604020202020204" pitchFamily="34" charset="0"/>
              </a:rPr>
              <a:t>2) Principio de </a:t>
            </a:r>
            <a:r>
              <a:rPr lang="en-US" sz="2800" dirty="0" err="1">
                <a:solidFill>
                  <a:schemeClr val="bg1"/>
                </a:solidFill>
                <a:latin typeface="Arial" panose="020B0604020202020204" pitchFamily="34" charset="0"/>
                <a:cs typeface="Arial" panose="020B0604020202020204" pitchFamily="34" charset="0"/>
              </a:rPr>
              <a:t>Transferência</a:t>
            </a:r>
            <a:r>
              <a:rPr lang="en-US" sz="2800" dirty="0">
                <a:solidFill>
                  <a:schemeClr val="bg1"/>
                </a:solidFill>
                <a:latin typeface="Arial" panose="020B0604020202020204" pitchFamily="34" charset="0"/>
                <a:cs typeface="Arial" panose="020B0604020202020204" pitchFamily="34" charset="0"/>
              </a:rPr>
              <a:t> de </a:t>
            </a:r>
            <a:r>
              <a:rPr lang="en-US" sz="2800" dirty="0" err="1">
                <a:solidFill>
                  <a:schemeClr val="bg1"/>
                </a:solidFill>
                <a:latin typeface="Arial" panose="020B0604020202020204" pitchFamily="34" charset="0"/>
                <a:cs typeface="Arial" panose="020B0604020202020204" pitchFamily="34" charset="0"/>
              </a:rPr>
              <a:t>Aditivos</a:t>
            </a:r>
            <a:endParaRPr lang="en-US" sz="2800" dirty="0">
              <a:solidFill>
                <a:schemeClr val="bg1"/>
              </a:solidFill>
              <a:latin typeface="Arial" panose="020B0604020202020204" pitchFamily="34" charset="0"/>
              <a:cs typeface="Arial" panose="020B0604020202020204" pitchFamily="34" charset="0"/>
            </a:endParaRPr>
          </a:p>
          <a:p>
            <a:pPr algn="ctr"/>
            <a:endParaRPr lang="en-US" sz="2800" dirty="0">
              <a:solidFill>
                <a:schemeClr val="bg1"/>
              </a:solidFill>
              <a:latin typeface="Arial" panose="020B0604020202020204" pitchFamily="34" charset="0"/>
              <a:cs typeface="Arial" panose="020B0604020202020204" pitchFamily="34" charset="0"/>
            </a:endParaRPr>
          </a:p>
          <a:p>
            <a:endParaRPr lang="en-US" sz="1600" b="1" cap="all" dirty="0">
              <a:solidFill>
                <a:schemeClr val="bg1"/>
              </a:solidFill>
              <a:latin typeface="Arial" panose="020B0604020202020204" pitchFamily="34" charset="0"/>
              <a:cs typeface="Arial" panose="020B0604020202020204" pitchFamily="34" charset="0"/>
            </a:endParaRPr>
          </a:p>
          <a:p>
            <a:endParaRPr lang="en-US" sz="1600" b="1" cap="all" dirty="0">
              <a:solidFill>
                <a:schemeClr val="bg1"/>
              </a:solidFill>
              <a:latin typeface="Arial" panose="020B0604020202020204" pitchFamily="34" charset="0"/>
              <a:cs typeface="Arial" panose="020B0604020202020204" pitchFamily="34" charset="0"/>
            </a:endParaRPr>
          </a:p>
        </p:txBody>
      </p:sp>
      <p:sp>
        <p:nvSpPr>
          <p:cNvPr id="8" name="CaixaDeTexto 7">
            <a:extLst>
              <a:ext uri="{FF2B5EF4-FFF2-40B4-BE49-F238E27FC236}">
                <a16:creationId xmlns:a16="http://schemas.microsoft.com/office/drawing/2014/main" id="{81D3C40B-12EC-4609-A76C-98B50844C30D}"/>
              </a:ext>
            </a:extLst>
          </p:cNvPr>
          <p:cNvSpPr txBox="1"/>
          <p:nvPr/>
        </p:nvSpPr>
        <p:spPr>
          <a:xfrm>
            <a:off x="2199083" y="225085"/>
            <a:ext cx="7793834" cy="1077218"/>
          </a:xfrm>
          <a:prstGeom prst="rect">
            <a:avLst/>
          </a:prstGeom>
          <a:noFill/>
        </p:spPr>
        <p:txBody>
          <a:bodyPr wrap="square" rtlCol="0">
            <a:spAutoFit/>
          </a:bodyPr>
          <a:lstStyle/>
          <a:p>
            <a:pPr algn="ctr"/>
            <a:r>
              <a:rPr lang="pt-BR" sz="3200" dirty="0">
                <a:solidFill>
                  <a:schemeClr val="bg1"/>
                </a:solidFill>
                <a:latin typeface="Arial Rounded MT Bold" panose="020F0704030504030204" pitchFamily="34" charset="0"/>
              </a:rPr>
              <a:t>Pilar Técnico – GT ADITIVOS</a:t>
            </a:r>
          </a:p>
          <a:p>
            <a:pPr algn="ctr"/>
            <a:r>
              <a:rPr lang="pt-BR" sz="3200" dirty="0">
                <a:solidFill>
                  <a:schemeClr val="bg1"/>
                </a:solidFill>
                <a:latin typeface="Arial Rounded MT Bold" panose="020F0704030504030204" pitchFamily="34" charset="0"/>
              </a:rPr>
              <a:t>20/10/2021</a:t>
            </a:r>
          </a:p>
        </p:txBody>
      </p:sp>
      <p:sp>
        <p:nvSpPr>
          <p:cNvPr id="7" name="CaixaDeTexto 6">
            <a:extLst>
              <a:ext uri="{FF2B5EF4-FFF2-40B4-BE49-F238E27FC236}">
                <a16:creationId xmlns:a16="http://schemas.microsoft.com/office/drawing/2014/main" id="{0A88DD92-33E7-47F7-8844-9A9C2DB92F93}"/>
              </a:ext>
            </a:extLst>
          </p:cNvPr>
          <p:cNvSpPr txBox="1"/>
          <p:nvPr/>
        </p:nvSpPr>
        <p:spPr>
          <a:xfrm>
            <a:off x="2652091" y="1746251"/>
            <a:ext cx="6887817" cy="584775"/>
          </a:xfrm>
          <a:prstGeom prst="rect">
            <a:avLst/>
          </a:prstGeom>
          <a:noFill/>
        </p:spPr>
        <p:txBody>
          <a:bodyPr wrap="square">
            <a:spAutoFit/>
          </a:bodyPr>
          <a:lstStyle/>
          <a:p>
            <a:pPr algn="ctr"/>
            <a:r>
              <a:rPr lang="pt-BR" sz="3200" dirty="0">
                <a:solidFill>
                  <a:schemeClr val="bg1"/>
                </a:solidFill>
                <a:latin typeface="Arial" panose="020B0604020202020204" pitchFamily="34" charset="0"/>
                <a:cs typeface="Arial" panose="020B0604020202020204" pitchFamily="34" charset="0"/>
              </a:rPr>
              <a:t>PAUTA:</a:t>
            </a:r>
          </a:p>
        </p:txBody>
      </p:sp>
    </p:spTree>
    <p:extLst>
      <p:ext uri="{BB962C8B-B14F-4D97-AF65-F5344CB8AC3E}">
        <p14:creationId xmlns:p14="http://schemas.microsoft.com/office/powerpoint/2010/main" val="4245327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5DE5AD2-4791-4E5E-9ABE-452ADF8AAF85}"/>
              </a:ext>
            </a:extLst>
          </p:cNvPr>
          <p:cNvSpPr txBox="1"/>
          <p:nvPr/>
        </p:nvSpPr>
        <p:spPr>
          <a:xfrm>
            <a:off x="827583" y="572074"/>
            <a:ext cx="10554519" cy="584775"/>
          </a:xfrm>
          <a:prstGeom prst="rect">
            <a:avLst/>
          </a:prstGeom>
          <a:noFill/>
        </p:spPr>
        <p:txBody>
          <a:bodyPr wrap="square" rtlCol="0">
            <a:spAutoFit/>
          </a:bodyPr>
          <a:lstStyle/>
          <a:p>
            <a:pPr algn="ctr"/>
            <a:r>
              <a:rPr lang="pt-BR" sz="3200" dirty="0">
                <a:latin typeface="Arial" panose="020B0604020202020204" pitchFamily="34" charset="0"/>
                <a:cs typeface="Arial" panose="020B0604020202020204" pitchFamily="34" charset="0"/>
              </a:rPr>
              <a:t>Ampliando os fatos</a:t>
            </a:r>
            <a:endParaRPr lang="pt-BR" sz="3200" b="1" dirty="0">
              <a:solidFill>
                <a:srgbClr val="EE8D09"/>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F7B63789-6DF0-4076-B90C-A0C675DB12E5}"/>
              </a:ext>
            </a:extLst>
          </p:cNvPr>
          <p:cNvSpPr txBox="1"/>
          <p:nvPr/>
        </p:nvSpPr>
        <p:spPr>
          <a:xfrm>
            <a:off x="293764" y="1381025"/>
            <a:ext cx="11622155" cy="3113096"/>
          </a:xfrm>
          <a:prstGeom prst="rect">
            <a:avLst/>
          </a:prstGeom>
          <a:noFill/>
        </p:spPr>
        <p:txBody>
          <a:bodyPr wrap="square" rtlCol="0">
            <a:spAutoFit/>
          </a:bodyPr>
          <a:lstStyle/>
          <a:p>
            <a:pPr marL="342900" lvl="0" indent="-342900" algn="just">
              <a:lnSpc>
                <a:spcPct val="150000"/>
              </a:lnSpc>
              <a:spcAft>
                <a:spcPts val="800"/>
              </a:spcAft>
              <a:buFont typeface="+mj-lt"/>
              <a:buAutoNum type="arabicParenR"/>
            </a:pPr>
            <a:r>
              <a:rPr lang="pt-BR" sz="2000" dirty="0">
                <a:effectLst/>
                <a:latin typeface="Arial" panose="020B0604020202020204" pitchFamily="34" charset="0"/>
                <a:ea typeface="Times New Roman" panose="02020603050405020304" pitchFamily="18" charset="0"/>
                <a:cs typeface="Arial" panose="020B0604020202020204" pitchFamily="34" charset="0"/>
              </a:rPr>
              <a:t>Atualmente </a:t>
            </a:r>
            <a:r>
              <a:rPr lang="pt-BR" sz="2000" u="sng"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não há uma regulamentação específica</a:t>
            </a:r>
            <a:r>
              <a:rPr lang="pt-BR" sz="2000" dirty="0">
                <a:effectLst/>
                <a:latin typeface="Arial" panose="020B0604020202020204" pitchFamily="34" charset="0"/>
                <a:ea typeface="Times New Roman" panose="02020603050405020304" pitchFamily="18" charset="0"/>
                <a:cs typeface="Arial" panose="020B0604020202020204" pitchFamily="34" charset="0"/>
              </a:rPr>
              <a:t> para alguns ingredientes/matérias-primas. </a:t>
            </a:r>
          </a:p>
          <a:p>
            <a:pPr marL="342900" lvl="0" indent="-342900" algn="just">
              <a:lnSpc>
                <a:spcPct val="150000"/>
              </a:lnSpc>
              <a:spcAft>
                <a:spcPts val="800"/>
              </a:spcAft>
              <a:buFont typeface="+mj-lt"/>
              <a:buAutoNum type="arabicParenR"/>
            </a:pPr>
            <a:r>
              <a:rPr lang="pt-BR" sz="2000" dirty="0">
                <a:effectLst/>
                <a:latin typeface="Arial" panose="020B0604020202020204" pitchFamily="34" charset="0"/>
                <a:ea typeface="Times New Roman" panose="02020603050405020304" pitchFamily="18" charset="0"/>
                <a:cs typeface="Arial" panose="020B0604020202020204" pitchFamily="34" charset="0"/>
              </a:rPr>
              <a:t>O </a:t>
            </a:r>
            <a:r>
              <a:rPr lang="pt-BR" sz="2000" u="sng"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impacto regulatório</a:t>
            </a:r>
            <a:r>
              <a:rPr lang="pt-BR"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pt-BR" sz="2000" dirty="0">
                <a:effectLst/>
                <a:latin typeface="Arial" panose="020B0604020202020204" pitchFamily="34" charset="0"/>
                <a:ea typeface="Times New Roman" panose="02020603050405020304" pitchFamily="18" charset="0"/>
                <a:cs typeface="Arial" panose="020B0604020202020204" pitchFamily="34" charset="0"/>
              </a:rPr>
              <a:t>deve ser medido, pois cada formulação de ingrediente é desenvolvida especificamente para estabilizar um ingrediente e especificamente estabiliza-lo em uma matriz alimentar particular. </a:t>
            </a:r>
            <a:endParaRPr lang="pt-BR" sz="2000" dirty="0">
              <a:effectLst/>
              <a:latin typeface="Arial" panose="020B0604020202020204" pitchFamily="34" charset="0"/>
              <a:ea typeface="Trebuchet MS" panose="020B0603020202020204" pitchFamily="34" charset="0"/>
              <a:cs typeface="Arial" panose="020B0604020202020204" pitchFamily="34" charset="0"/>
            </a:endParaRPr>
          </a:p>
          <a:p>
            <a:pPr marL="342900" lvl="0" indent="-342900" algn="just">
              <a:lnSpc>
                <a:spcPct val="150000"/>
              </a:lnSpc>
              <a:spcAft>
                <a:spcPts val="800"/>
              </a:spcAft>
              <a:buFont typeface="+mj-lt"/>
              <a:buAutoNum type="arabicParenR"/>
            </a:pPr>
            <a:r>
              <a:rPr lang="pt-BR" sz="2000" dirty="0">
                <a:effectLst/>
                <a:latin typeface="Arial" panose="020B0604020202020204" pitchFamily="34" charset="0"/>
                <a:ea typeface="Times New Roman" panose="02020603050405020304" pitchFamily="18" charset="0"/>
                <a:cs typeface="Arial" panose="020B0604020202020204" pitchFamily="34" charset="0"/>
              </a:rPr>
              <a:t>Os ingredientes, como </a:t>
            </a:r>
            <a:r>
              <a:rPr lang="pt-BR" sz="2000" u="sng"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vitaminas e minerais</a:t>
            </a:r>
            <a:r>
              <a:rPr lang="pt-BR" sz="2000" dirty="0">
                <a:effectLst/>
                <a:latin typeface="Arial" panose="020B0604020202020204" pitchFamily="34" charset="0"/>
                <a:ea typeface="Times New Roman" panose="02020603050405020304" pitchFamily="18" charset="0"/>
                <a:cs typeface="Arial" panose="020B0604020202020204" pitchFamily="34" charset="0"/>
              </a:rPr>
              <a:t>, são utilizados há décadas nos alimentos.</a:t>
            </a:r>
          </a:p>
          <a:p>
            <a:pPr lvl="0" algn="just">
              <a:lnSpc>
                <a:spcPct val="150000"/>
              </a:lnSpc>
              <a:spcAft>
                <a:spcPts val="800"/>
              </a:spcAft>
            </a:pPr>
            <a:endParaRPr lang="pt-BR" sz="2000" strike="sngStrike" dirty="0">
              <a:effectLst/>
              <a:highlight>
                <a:srgbClr val="FFFF00"/>
              </a:highlight>
              <a:latin typeface="Arial" panose="020B0604020202020204" pitchFamily="34" charset="0"/>
              <a:ea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757983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5DE5AD2-4791-4E5E-9ABE-452ADF8AAF85}"/>
              </a:ext>
            </a:extLst>
          </p:cNvPr>
          <p:cNvSpPr txBox="1"/>
          <p:nvPr/>
        </p:nvSpPr>
        <p:spPr>
          <a:xfrm>
            <a:off x="827583" y="572074"/>
            <a:ext cx="10554519" cy="584775"/>
          </a:xfrm>
          <a:prstGeom prst="rect">
            <a:avLst/>
          </a:prstGeom>
          <a:noFill/>
        </p:spPr>
        <p:txBody>
          <a:bodyPr wrap="square" rtlCol="0">
            <a:spAutoFit/>
          </a:bodyPr>
          <a:lstStyle/>
          <a:p>
            <a:pPr algn="ctr"/>
            <a:r>
              <a:rPr lang="pt-BR" sz="3200" dirty="0">
                <a:latin typeface="Arial" panose="020B0604020202020204" pitchFamily="34" charset="0"/>
                <a:cs typeface="Arial" panose="020B0604020202020204" pitchFamily="34" charset="0"/>
              </a:rPr>
              <a:t>Propondo caminhos</a:t>
            </a:r>
            <a:endParaRPr lang="pt-BR" sz="3200" b="1" dirty="0">
              <a:solidFill>
                <a:srgbClr val="EE8D09"/>
              </a:solidFill>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ABDB27E6-4C44-44E8-BB51-F5B40895E075}"/>
              </a:ext>
            </a:extLst>
          </p:cNvPr>
          <p:cNvSpPr txBox="1"/>
          <p:nvPr/>
        </p:nvSpPr>
        <p:spPr>
          <a:xfrm>
            <a:off x="1172139" y="1589874"/>
            <a:ext cx="9562122" cy="3717171"/>
          </a:xfrm>
          <a:prstGeom prst="rect">
            <a:avLst/>
          </a:prstGeom>
          <a:noFill/>
        </p:spPr>
        <p:txBody>
          <a:bodyPr wrap="square">
            <a:spAutoFit/>
          </a:bodyPr>
          <a:lstStyle/>
          <a:p>
            <a:pPr marL="457200" indent="-457200">
              <a:lnSpc>
                <a:spcPct val="150000"/>
              </a:lnSpc>
              <a:buFont typeface="+mj-lt"/>
              <a:buAutoNum type="arabicPeriod"/>
            </a:pPr>
            <a:r>
              <a:rPr lang="pt-BR" sz="2800" dirty="0">
                <a:latin typeface="Arial" panose="020B0604020202020204" pitchFamily="34" charset="0"/>
                <a:cs typeface="Arial" panose="020B0604020202020204" pitchFamily="34" charset="0"/>
              </a:rPr>
              <a:t>Levantar os impactos reais para as empresas</a:t>
            </a:r>
          </a:p>
          <a:p>
            <a:pPr marL="457200" indent="-457200">
              <a:lnSpc>
                <a:spcPct val="150000"/>
              </a:lnSpc>
              <a:buFont typeface="+mj-lt"/>
              <a:buAutoNum type="arabicPeriod"/>
            </a:pPr>
            <a:r>
              <a:rPr lang="pt-BR" sz="2800" dirty="0">
                <a:latin typeface="Arial" panose="020B0604020202020204" pitchFamily="34" charset="0"/>
                <a:cs typeface="Arial" panose="020B0604020202020204" pitchFamily="34" charset="0"/>
              </a:rPr>
              <a:t>Elaborar um documento à  ANVISA</a:t>
            </a:r>
          </a:p>
          <a:p>
            <a:pPr marL="457200" indent="-457200">
              <a:lnSpc>
                <a:spcPct val="150000"/>
              </a:lnSpc>
              <a:buFont typeface="+mj-lt"/>
              <a:buAutoNum type="arabicPeriod"/>
            </a:pPr>
            <a:r>
              <a:rPr lang="pt-BR" sz="2800" dirty="0">
                <a:latin typeface="Arial" panose="020B0604020202020204" pitchFamily="34" charset="0"/>
                <a:cs typeface="Arial" panose="020B0604020202020204" pitchFamily="34" charset="0"/>
              </a:rPr>
              <a:t>Trabalhar em RTIQ específico (mais de um?)</a:t>
            </a:r>
          </a:p>
          <a:p>
            <a:pPr marL="457200" indent="-457200">
              <a:lnSpc>
                <a:spcPct val="150000"/>
              </a:lnSpc>
              <a:buFont typeface="+mj-lt"/>
              <a:buAutoNum type="arabicPeriod"/>
            </a:pPr>
            <a:r>
              <a:rPr lang="pt-BR" sz="2800" dirty="0">
                <a:latin typeface="Arial" panose="020B0604020202020204" pitchFamily="34" charset="0"/>
                <a:cs typeface="Arial" panose="020B0604020202020204" pitchFamily="34" charset="0"/>
              </a:rPr>
              <a:t>Outras sugestões?</a:t>
            </a:r>
          </a:p>
          <a:p>
            <a:pPr marL="457200" indent="-457200">
              <a:lnSpc>
                <a:spcPct val="150000"/>
              </a:lnSpc>
              <a:buFont typeface="+mj-lt"/>
              <a:buAutoNum type="arabicPeriod"/>
            </a:pPr>
            <a:endParaRPr lang="pt-BR" sz="2400" dirty="0">
              <a:latin typeface="Arial" panose="020B0604020202020204" pitchFamily="34" charset="0"/>
              <a:cs typeface="Arial" panose="020B0604020202020204" pitchFamily="34" charset="0"/>
            </a:endParaRPr>
          </a:p>
          <a:p>
            <a:pPr marL="457200" indent="-457200">
              <a:lnSpc>
                <a:spcPct val="150000"/>
              </a:lnSpc>
              <a:buFont typeface="+mj-lt"/>
              <a:buAutoNum type="arabicPeriod"/>
            </a:pP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0884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5DE5AD2-4791-4E5E-9ABE-452ADF8AAF85}"/>
              </a:ext>
            </a:extLst>
          </p:cNvPr>
          <p:cNvSpPr txBox="1"/>
          <p:nvPr/>
        </p:nvSpPr>
        <p:spPr>
          <a:xfrm>
            <a:off x="827583" y="572074"/>
            <a:ext cx="10554519" cy="646331"/>
          </a:xfrm>
          <a:prstGeom prst="rect">
            <a:avLst/>
          </a:prstGeom>
          <a:noFill/>
        </p:spPr>
        <p:txBody>
          <a:bodyPr wrap="square" rtlCol="0">
            <a:spAutoFit/>
          </a:bodyPr>
          <a:lstStyle/>
          <a:p>
            <a:pPr algn="ctr"/>
            <a:r>
              <a:rPr lang="pt-BR" sz="3600" b="1" dirty="0">
                <a:latin typeface="Arial" panose="020B0604020202020204" pitchFamily="34" charset="0"/>
                <a:cs typeface="Arial" panose="020B0604020202020204" pitchFamily="34" charset="0"/>
              </a:rPr>
              <a:t>Usando exemplos nacionais - ENZIMAS</a:t>
            </a:r>
            <a:endParaRPr lang="en-US" sz="36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F7B63789-6DF0-4076-B90C-A0C675DB12E5}"/>
              </a:ext>
            </a:extLst>
          </p:cNvPr>
          <p:cNvSpPr txBox="1"/>
          <p:nvPr/>
        </p:nvSpPr>
        <p:spPr>
          <a:xfrm>
            <a:off x="986610" y="1526799"/>
            <a:ext cx="9718496" cy="923330"/>
          </a:xfrm>
          <a:prstGeom prst="rect">
            <a:avLst/>
          </a:prstGeom>
          <a:noFill/>
        </p:spPr>
        <p:txBody>
          <a:bodyPr wrap="square" rtlCol="0">
            <a:spAutoFit/>
          </a:bodyPr>
          <a:lstStyle/>
          <a:p>
            <a:pPr marL="0" indent="0">
              <a:buNone/>
            </a:pPr>
            <a:r>
              <a:rPr lang="pt-BR" b="1" i="0" dirty="0">
                <a:solidFill>
                  <a:srgbClr val="000000"/>
                </a:solidFill>
                <a:effectLst/>
                <a:latin typeface="arial" panose="020B0604020202020204" pitchFamily="34" charset="0"/>
              </a:rPr>
              <a:t>RESOLUÇÃO-RDC Nº 53, DE 07 DE OUTUBRO DE 2014</a:t>
            </a:r>
          </a:p>
          <a:p>
            <a:pPr marL="0" indent="0">
              <a:buNone/>
            </a:pPr>
            <a:r>
              <a:rPr lang="pt-BR" b="0" i="0" dirty="0">
                <a:solidFill>
                  <a:srgbClr val="000000"/>
                </a:solidFill>
                <a:effectLst/>
                <a:latin typeface="arial" panose="020B0604020202020204" pitchFamily="34" charset="0"/>
              </a:rPr>
              <a:t>Dispõe sobre a lista de enzimas, aditivos alimentares e veículos autorizados em preparações enzimáticas para uso na produção de alimentos em geral.</a:t>
            </a:r>
            <a:endParaRPr lang="pt-BR" b="0" i="0" dirty="0">
              <a:solidFill>
                <a:srgbClr val="162937"/>
              </a:solidFill>
              <a:effectLst/>
              <a:latin typeface="rawline"/>
            </a:endParaRPr>
          </a:p>
        </p:txBody>
      </p:sp>
      <p:pic>
        <p:nvPicPr>
          <p:cNvPr id="4" name="Imagem 3">
            <a:extLst>
              <a:ext uri="{FF2B5EF4-FFF2-40B4-BE49-F238E27FC236}">
                <a16:creationId xmlns:a16="http://schemas.microsoft.com/office/drawing/2014/main" id="{C7FD48D3-9BBA-419B-81AC-01CC79B65A09}"/>
              </a:ext>
            </a:extLst>
          </p:cNvPr>
          <p:cNvPicPr>
            <a:picLocks noChangeAspect="1"/>
          </p:cNvPicPr>
          <p:nvPr/>
        </p:nvPicPr>
        <p:blipFill>
          <a:blip r:embed="rId2"/>
          <a:stretch>
            <a:fillRect/>
          </a:stretch>
        </p:blipFill>
        <p:spPr>
          <a:xfrm>
            <a:off x="539130" y="2758523"/>
            <a:ext cx="6153876" cy="3042853"/>
          </a:xfrm>
          <a:prstGeom prst="rect">
            <a:avLst/>
          </a:prstGeom>
        </p:spPr>
      </p:pic>
      <p:pic>
        <p:nvPicPr>
          <p:cNvPr id="5" name="Imagem 4">
            <a:extLst>
              <a:ext uri="{FF2B5EF4-FFF2-40B4-BE49-F238E27FC236}">
                <a16:creationId xmlns:a16="http://schemas.microsoft.com/office/drawing/2014/main" id="{C8484BA0-8F5D-437D-96CF-8D184386843A}"/>
              </a:ext>
            </a:extLst>
          </p:cNvPr>
          <p:cNvPicPr>
            <a:picLocks noChangeAspect="1"/>
          </p:cNvPicPr>
          <p:nvPr/>
        </p:nvPicPr>
        <p:blipFill>
          <a:blip r:embed="rId3"/>
          <a:stretch>
            <a:fillRect/>
          </a:stretch>
        </p:blipFill>
        <p:spPr>
          <a:xfrm>
            <a:off x="7117174" y="2758523"/>
            <a:ext cx="4005943" cy="2814394"/>
          </a:xfrm>
          <a:prstGeom prst="rect">
            <a:avLst/>
          </a:prstGeom>
        </p:spPr>
      </p:pic>
    </p:spTree>
    <p:extLst>
      <p:ext uri="{BB962C8B-B14F-4D97-AF65-F5344CB8AC3E}">
        <p14:creationId xmlns:p14="http://schemas.microsoft.com/office/powerpoint/2010/main" val="2037343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A99CB2F-818A-4DA8-8C22-D5500D5552DE}"/>
              </a:ext>
            </a:extLst>
          </p:cNvPr>
          <p:cNvSpPr txBox="1"/>
          <p:nvPr/>
        </p:nvSpPr>
        <p:spPr>
          <a:xfrm>
            <a:off x="1086679" y="914399"/>
            <a:ext cx="9687338" cy="707886"/>
          </a:xfrm>
          <a:prstGeom prst="rect">
            <a:avLst/>
          </a:prstGeom>
          <a:noFill/>
        </p:spPr>
        <p:txBody>
          <a:bodyPr wrap="square" rtlCol="0">
            <a:spAutoFit/>
          </a:bodyPr>
          <a:lstStyle/>
          <a:p>
            <a:pPr algn="ctr"/>
            <a:r>
              <a:rPr lang="pt-BR" sz="4000" b="1" dirty="0">
                <a:latin typeface="Arial" panose="020B0604020202020204" pitchFamily="34" charset="0"/>
                <a:cs typeface="Arial" panose="020B0604020202020204" pitchFamily="34" charset="0"/>
              </a:rPr>
              <a:t>OBRIGADA</a:t>
            </a:r>
          </a:p>
        </p:txBody>
      </p:sp>
    </p:spTree>
    <p:extLst>
      <p:ext uri="{BB962C8B-B14F-4D97-AF65-F5344CB8AC3E}">
        <p14:creationId xmlns:p14="http://schemas.microsoft.com/office/powerpoint/2010/main" val="235010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353741" y="2991794"/>
            <a:ext cx="7416824" cy="707886"/>
          </a:xfrm>
          <a:prstGeom prst="rect">
            <a:avLst/>
          </a:prstGeom>
          <a:noFill/>
        </p:spPr>
        <p:txBody>
          <a:bodyPr wrap="square" rtlCol="0">
            <a:spAutoFit/>
          </a:bodyPr>
          <a:lstStyle/>
          <a:p>
            <a:r>
              <a:rPr lang="pt-BR" sz="4000" b="1" cap="all" dirty="0">
                <a:solidFill>
                  <a:srgbClr val="087D35"/>
                </a:solidFill>
                <a:latin typeface="Arial" panose="020B0604020202020204" pitchFamily="34" charset="0"/>
                <a:cs typeface="Arial" panose="020B0604020202020204" pitchFamily="34" charset="0"/>
              </a:rPr>
              <a:t>Título</a:t>
            </a:r>
          </a:p>
        </p:txBody>
      </p:sp>
      <p:sp>
        <p:nvSpPr>
          <p:cNvPr id="3" name="CaixaDeTexto 2">
            <a:extLst>
              <a:ext uri="{FF2B5EF4-FFF2-40B4-BE49-F238E27FC236}">
                <a16:creationId xmlns:a16="http://schemas.microsoft.com/office/drawing/2014/main" id="{803BA255-B2B9-482E-B3BF-06F2D4548F7C}"/>
              </a:ext>
            </a:extLst>
          </p:cNvPr>
          <p:cNvSpPr txBox="1"/>
          <p:nvPr/>
        </p:nvSpPr>
        <p:spPr>
          <a:xfrm>
            <a:off x="2051849" y="105816"/>
            <a:ext cx="7793834" cy="1077218"/>
          </a:xfrm>
          <a:prstGeom prst="rect">
            <a:avLst/>
          </a:prstGeom>
          <a:noFill/>
        </p:spPr>
        <p:txBody>
          <a:bodyPr wrap="square" rtlCol="0">
            <a:spAutoFit/>
          </a:bodyPr>
          <a:lstStyle/>
          <a:p>
            <a:pPr algn="ctr"/>
            <a:r>
              <a:rPr lang="pt-BR" sz="3200" dirty="0">
                <a:solidFill>
                  <a:schemeClr val="bg1"/>
                </a:solidFill>
                <a:latin typeface="Arial Rounded MT Bold" panose="020F0704030504030204" pitchFamily="34" charset="0"/>
              </a:rPr>
              <a:t>Pilar Técnico – GT ADITIVOS</a:t>
            </a:r>
          </a:p>
          <a:p>
            <a:pPr algn="ctr"/>
            <a:r>
              <a:rPr lang="pt-BR" sz="3200" dirty="0">
                <a:solidFill>
                  <a:schemeClr val="bg1"/>
                </a:solidFill>
                <a:latin typeface="Arial Rounded MT Bold" panose="020F0704030504030204" pitchFamily="34" charset="0"/>
              </a:rPr>
              <a:t>20/10/2021</a:t>
            </a:r>
          </a:p>
        </p:txBody>
      </p:sp>
      <p:pic>
        <p:nvPicPr>
          <p:cNvPr id="4" name="Imagem 3">
            <a:extLst>
              <a:ext uri="{FF2B5EF4-FFF2-40B4-BE49-F238E27FC236}">
                <a16:creationId xmlns:a16="http://schemas.microsoft.com/office/drawing/2014/main" id="{AAB7F95F-DA79-4961-ACDB-789E8FFB1621}"/>
              </a:ext>
            </a:extLst>
          </p:cNvPr>
          <p:cNvPicPr>
            <a:picLocks noChangeAspect="1"/>
          </p:cNvPicPr>
          <p:nvPr/>
        </p:nvPicPr>
        <p:blipFill>
          <a:blip r:embed="rId2"/>
          <a:stretch>
            <a:fillRect/>
          </a:stretch>
        </p:blipFill>
        <p:spPr>
          <a:xfrm>
            <a:off x="4516832" y="1236602"/>
            <a:ext cx="2609247" cy="1812453"/>
          </a:xfrm>
          <a:prstGeom prst="rect">
            <a:avLst/>
          </a:prstGeom>
        </p:spPr>
      </p:pic>
      <p:sp>
        <p:nvSpPr>
          <p:cNvPr id="5" name="CaixaDeTexto 4">
            <a:extLst>
              <a:ext uri="{FF2B5EF4-FFF2-40B4-BE49-F238E27FC236}">
                <a16:creationId xmlns:a16="http://schemas.microsoft.com/office/drawing/2014/main" id="{081791B5-93EB-4BD8-B789-7367B35FB7E1}"/>
              </a:ext>
            </a:extLst>
          </p:cNvPr>
          <p:cNvSpPr txBox="1"/>
          <p:nvPr/>
        </p:nvSpPr>
        <p:spPr>
          <a:xfrm>
            <a:off x="120018" y="3403853"/>
            <a:ext cx="3863663" cy="400110"/>
          </a:xfrm>
          <a:prstGeom prst="rect">
            <a:avLst/>
          </a:prstGeom>
          <a:noFill/>
        </p:spPr>
        <p:txBody>
          <a:bodyPr wrap="square" rtlCol="0">
            <a:spAutoFit/>
          </a:bodyPr>
          <a:lstStyle/>
          <a:p>
            <a:pPr algn="ctr"/>
            <a:r>
              <a:rPr lang="pt-BR" sz="2000" b="1" dirty="0">
                <a:latin typeface="Arial" panose="020B0604020202020204" pitchFamily="34" charset="0"/>
                <a:cs typeface="Arial" panose="020B0604020202020204" pitchFamily="34" charset="0"/>
              </a:rPr>
              <a:t>COORDENAÇÃO</a:t>
            </a:r>
            <a:endParaRPr lang="pt-BR" sz="2000" dirty="0">
              <a:latin typeface="Arial" panose="020B0604020202020204" pitchFamily="34" charset="0"/>
              <a:cs typeface="Arial" panose="020B0604020202020204" pitchFamily="34" charset="0"/>
            </a:endParaRPr>
          </a:p>
        </p:txBody>
      </p:sp>
      <p:pic>
        <p:nvPicPr>
          <p:cNvPr id="6" name="Imagem 5">
            <a:extLst>
              <a:ext uri="{FF2B5EF4-FFF2-40B4-BE49-F238E27FC236}">
                <a16:creationId xmlns:a16="http://schemas.microsoft.com/office/drawing/2014/main" id="{D56B0CB3-1D25-4698-A9E6-38A0068A57BE}"/>
              </a:ext>
            </a:extLst>
          </p:cNvPr>
          <p:cNvPicPr>
            <a:picLocks noChangeAspect="1"/>
          </p:cNvPicPr>
          <p:nvPr/>
        </p:nvPicPr>
        <p:blipFill>
          <a:blip r:embed="rId3"/>
          <a:stretch>
            <a:fillRect/>
          </a:stretch>
        </p:blipFill>
        <p:spPr>
          <a:xfrm>
            <a:off x="667516" y="4141691"/>
            <a:ext cx="1149788" cy="1129906"/>
          </a:xfrm>
          <a:prstGeom prst="rect">
            <a:avLst/>
          </a:prstGeom>
        </p:spPr>
      </p:pic>
      <p:sp>
        <p:nvSpPr>
          <p:cNvPr id="9" name="CaixaDeTexto 8">
            <a:extLst>
              <a:ext uri="{FF2B5EF4-FFF2-40B4-BE49-F238E27FC236}">
                <a16:creationId xmlns:a16="http://schemas.microsoft.com/office/drawing/2014/main" id="{967A89F6-08D7-4EC5-921C-13943026FEEF}"/>
              </a:ext>
            </a:extLst>
          </p:cNvPr>
          <p:cNvSpPr txBox="1"/>
          <p:nvPr/>
        </p:nvSpPr>
        <p:spPr>
          <a:xfrm>
            <a:off x="515914" y="5472978"/>
            <a:ext cx="1415335" cy="276999"/>
          </a:xfrm>
          <a:prstGeom prst="rect">
            <a:avLst/>
          </a:prstGeom>
          <a:noFill/>
        </p:spPr>
        <p:txBody>
          <a:bodyPr wrap="square">
            <a:spAutoFit/>
          </a:bodyPr>
          <a:lstStyle/>
          <a:p>
            <a:r>
              <a:rPr lang="pt-BR" sz="1200" b="1" dirty="0">
                <a:latin typeface="Arial" panose="020B0604020202020204" pitchFamily="34" charset="0"/>
                <a:cs typeface="Arial" panose="020B0604020202020204" pitchFamily="34" charset="0"/>
              </a:rPr>
              <a:t>COORDENAÇÃO</a:t>
            </a:r>
            <a:endParaRPr lang="pt-BR" sz="1200" dirty="0">
              <a:latin typeface="Arial" panose="020B0604020202020204" pitchFamily="34" charset="0"/>
              <a:cs typeface="Arial" panose="020B0604020202020204" pitchFamily="34" charset="0"/>
            </a:endParaRPr>
          </a:p>
        </p:txBody>
      </p:sp>
      <p:sp>
        <p:nvSpPr>
          <p:cNvPr id="10" name="CaixaDeTexto 9">
            <a:extLst>
              <a:ext uri="{FF2B5EF4-FFF2-40B4-BE49-F238E27FC236}">
                <a16:creationId xmlns:a16="http://schemas.microsoft.com/office/drawing/2014/main" id="{128428F5-4B14-48AA-BBD3-545C6448CCCA}"/>
              </a:ext>
            </a:extLst>
          </p:cNvPr>
          <p:cNvSpPr txBox="1"/>
          <p:nvPr/>
        </p:nvSpPr>
        <p:spPr>
          <a:xfrm>
            <a:off x="2362072" y="5444796"/>
            <a:ext cx="1919115" cy="276999"/>
          </a:xfrm>
          <a:prstGeom prst="rect">
            <a:avLst/>
          </a:prstGeom>
          <a:noFill/>
        </p:spPr>
        <p:txBody>
          <a:bodyPr wrap="none" rtlCol="0">
            <a:spAutoFit/>
          </a:bodyPr>
          <a:lstStyle/>
          <a:p>
            <a:pPr algn="ctr"/>
            <a:r>
              <a:rPr lang="pt-BR" sz="1200" b="1" dirty="0">
                <a:latin typeface="Arial" panose="020B0604020202020204" pitchFamily="34" charset="0"/>
                <a:cs typeface="Arial" panose="020B0604020202020204" pitchFamily="34" charset="0"/>
              </a:rPr>
              <a:t>VICE - COORDENAÇÃO</a:t>
            </a:r>
          </a:p>
        </p:txBody>
      </p:sp>
      <p:sp>
        <p:nvSpPr>
          <p:cNvPr id="12" name="CaixaDeTexto 11">
            <a:extLst>
              <a:ext uri="{FF2B5EF4-FFF2-40B4-BE49-F238E27FC236}">
                <a16:creationId xmlns:a16="http://schemas.microsoft.com/office/drawing/2014/main" id="{F3E94FD8-E909-4A2F-81C1-66044E9C0C54}"/>
              </a:ext>
            </a:extLst>
          </p:cNvPr>
          <p:cNvSpPr txBox="1"/>
          <p:nvPr/>
        </p:nvSpPr>
        <p:spPr>
          <a:xfrm>
            <a:off x="6217404" y="3323443"/>
            <a:ext cx="3439619" cy="400110"/>
          </a:xfrm>
          <a:prstGeom prst="rect">
            <a:avLst/>
          </a:prstGeom>
          <a:noFill/>
        </p:spPr>
        <p:txBody>
          <a:bodyPr wrap="square" rtlCol="0">
            <a:spAutoFit/>
          </a:bodyPr>
          <a:lstStyle/>
          <a:p>
            <a:pPr algn="ctr"/>
            <a:r>
              <a:rPr lang="pt-BR" sz="2000" b="1" dirty="0">
                <a:latin typeface="Arial" panose="020B0604020202020204" pitchFamily="34" charset="0"/>
                <a:cs typeface="Arial" panose="020B0604020202020204" pitchFamily="34" charset="0"/>
              </a:rPr>
              <a:t>RESPONSÁVEIS ABIAD</a:t>
            </a:r>
            <a:endParaRPr lang="pt-BR" sz="2000" dirty="0">
              <a:latin typeface="Arial" panose="020B0604020202020204" pitchFamily="34" charset="0"/>
              <a:cs typeface="Arial" panose="020B0604020202020204" pitchFamily="34" charset="0"/>
            </a:endParaRPr>
          </a:p>
        </p:txBody>
      </p:sp>
      <p:pic>
        <p:nvPicPr>
          <p:cNvPr id="13" name="Imagem 12">
            <a:extLst>
              <a:ext uri="{FF2B5EF4-FFF2-40B4-BE49-F238E27FC236}">
                <a16:creationId xmlns:a16="http://schemas.microsoft.com/office/drawing/2014/main" id="{EA47F5B8-16DF-4A92-96B4-1C00BEB6A574}"/>
              </a:ext>
            </a:extLst>
          </p:cNvPr>
          <p:cNvPicPr>
            <a:picLocks noChangeAspect="1"/>
          </p:cNvPicPr>
          <p:nvPr/>
        </p:nvPicPr>
        <p:blipFill>
          <a:blip r:embed="rId4"/>
          <a:stretch>
            <a:fillRect/>
          </a:stretch>
        </p:blipFill>
        <p:spPr>
          <a:xfrm>
            <a:off x="6243202" y="3866206"/>
            <a:ext cx="1482321" cy="1474604"/>
          </a:xfrm>
          <a:prstGeom prst="rect">
            <a:avLst/>
          </a:prstGeom>
        </p:spPr>
      </p:pic>
      <p:pic>
        <p:nvPicPr>
          <p:cNvPr id="15" name="Imagem 14">
            <a:extLst>
              <a:ext uri="{FF2B5EF4-FFF2-40B4-BE49-F238E27FC236}">
                <a16:creationId xmlns:a16="http://schemas.microsoft.com/office/drawing/2014/main" id="{ABC03C24-40A9-4DDA-B51A-59FA74AC8BA8}"/>
              </a:ext>
            </a:extLst>
          </p:cNvPr>
          <p:cNvPicPr>
            <a:picLocks noChangeAspect="1"/>
          </p:cNvPicPr>
          <p:nvPr/>
        </p:nvPicPr>
        <p:blipFill>
          <a:blip r:embed="rId5"/>
          <a:stretch>
            <a:fillRect/>
          </a:stretch>
        </p:blipFill>
        <p:spPr>
          <a:xfrm>
            <a:off x="8626742" y="3806816"/>
            <a:ext cx="1355990" cy="1474604"/>
          </a:xfrm>
          <a:prstGeom prst="rect">
            <a:avLst/>
          </a:prstGeom>
        </p:spPr>
      </p:pic>
      <p:sp>
        <p:nvSpPr>
          <p:cNvPr id="16" name="CaixaDeTexto 15">
            <a:extLst>
              <a:ext uri="{FF2B5EF4-FFF2-40B4-BE49-F238E27FC236}">
                <a16:creationId xmlns:a16="http://schemas.microsoft.com/office/drawing/2014/main" id="{AD0C1B6D-6DE9-4A48-8226-C76F79C3141B}"/>
              </a:ext>
            </a:extLst>
          </p:cNvPr>
          <p:cNvSpPr txBox="1"/>
          <p:nvPr/>
        </p:nvSpPr>
        <p:spPr>
          <a:xfrm>
            <a:off x="6100528" y="5502459"/>
            <a:ext cx="1802439" cy="600164"/>
          </a:xfrm>
          <a:prstGeom prst="rect">
            <a:avLst/>
          </a:prstGeom>
          <a:noFill/>
        </p:spPr>
        <p:txBody>
          <a:bodyPr wrap="square" rtlCol="0">
            <a:spAutoFit/>
          </a:bodyPr>
          <a:lstStyle/>
          <a:p>
            <a:pPr algn="ctr"/>
            <a:r>
              <a:rPr lang="pt-BR" sz="1100" b="1" dirty="0">
                <a:latin typeface="Arial" panose="020B0604020202020204" pitchFamily="34" charset="0"/>
                <a:cs typeface="Arial" panose="020B0604020202020204" pitchFamily="34" charset="0"/>
              </a:rPr>
              <a:t>RESPONSÁVEL</a:t>
            </a:r>
          </a:p>
          <a:p>
            <a:pPr algn="ctr"/>
            <a:r>
              <a:rPr lang="pt-BR" sz="1100" dirty="0">
                <a:latin typeface="Arial" panose="020B0604020202020204" pitchFamily="34" charset="0"/>
                <a:cs typeface="Arial" panose="020B0604020202020204" pitchFamily="34" charset="0"/>
              </a:rPr>
              <a:t>Lúcia Rodrigues</a:t>
            </a:r>
          </a:p>
          <a:p>
            <a:pPr algn="ctr"/>
            <a:r>
              <a:rPr lang="pt-BR" sz="1100" dirty="0">
                <a:latin typeface="Arial" panose="020B0604020202020204" pitchFamily="34" charset="0"/>
                <a:cs typeface="Arial" panose="020B0604020202020204" pitchFamily="34" charset="0"/>
              </a:rPr>
              <a:t>ABIAD</a:t>
            </a:r>
          </a:p>
        </p:txBody>
      </p:sp>
      <p:sp>
        <p:nvSpPr>
          <p:cNvPr id="17" name="CaixaDeTexto 16">
            <a:extLst>
              <a:ext uri="{FF2B5EF4-FFF2-40B4-BE49-F238E27FC236}">
                <a16:creationId xmlns:a16="http://schemas.microsoft.com/office/drawing/2014/main" id="{8483F709-4C90-44E6-8DFF-C92AF07A924E}"/>
              </a:ext>
            </a:extLst>
          </p:cNvPr>
          <p:cNvSpPr txBox="1"/>
          <p:nvPr/>
        </p:nvSpPr>
        <p:spPr>
          <a:xfrm>
            <a:off x="8277555" y="5432028"/>
            <a:ext cx="2054364" cy="600164"/>
          </a:xfrm>
          <a:prstGeom prst="rect">
            <a:avLst/>
          </a:prstGeom>
          <a:noFill/>
        </p:spPr>
        <p:txBody>
          <a:bodyPr wrap="square" rtlCol="0">
            <a:spAutoFit/>
          </a:bodyPr>
          <a:lstStyle/>
          <a:p>
            <a:pPr algn="ctr"/>
            <a:r>
              <a:rPr lang="pt-BR" sz="1100" b="1" dirty="0">
                <a:latin typeface="Arial" panose="020B0604020202020204" pitchFamily="34" charset="0"/>
                <a:cs typeface="Arial" panose="020B0604020202020204" pitchFamily="34" charset="0"/>
              </a:rPr>
              <a:t>CO-RESPONSÁVEL</a:t>
            </a:r>
          </a:p>
          <a:p>
            <a:pPr algn="ctr"/>
            <a:r>
              <a:rPr lang="pt-BR" sz="1100" dirty="0" err="1">
                <a:latin typeface="Arial" panose="020B0604020202020204" pitchFamily="34" charset="0"/>
                <a:cs typeface="Arial" panose="020B0604020202020204" pitchFamily="34" charset="0"/>
              </a:rPr>
              <a:t>Kathia</a:t>
            </a:r>
            <a:r>
              <a:rPr lang="pt-BR" sz="1100" dirty="0">
                <a:latin typeface="Arial" panose="020B0604020202020204" pitchFamily="34" charset="0"/>
                <a:cs typeface="Arial" panose="020B0604020202020204" pitchFamily="34" charset="0"/>
              </a:rPr>
              <a:t> </a:t>
            </a:r>
            <a:r>
              <a:rPr lang="pt-BR" sz="1100" dirty="0" err="1">
                <a:latin typeface="Arial" panose="020B0604020202020204" pitchFamily="34" charset="0"/>
                <a:cs typeface="Arial" panose="020B0604020202020204" pitchFamily="34" charset="0"/>
              </a:rPr>
              <a:t>Schmider</a:t>
            </a:r>
            <a:endParaRPr lang="pt-BR" sz="1100" dirty="0">
              <a:latin typeface="Arial" panose="020B0604020202020204" pitchFamily="34" charset="0"/>
              <a:cs typeface="Arial" panose="020B0604020202020204" pitchFamily="34" charset="0"/>
            </a:endParaRPr>
          </a:p>
          <a:p>
            <a:pPr algn="ctr"/>
            <a:r>
              <a:rPr lang="pt-BR" sz="1100" dirty="0">
                <a:latin typeface="Arial" panose="020B0604020202020204" pitchFamily="34" charset="0"/>
                <a:cs typeface="Arial" panose="020B0604020202020204" pitchFamily="34" charset="0"/>
              </a:rPr>
              <a:t>ABIAD</a:t>
            </a:r>
          </a:p>
        </p:txBody>
      </p:sp>
      <p:pic>
        <p:nvPicPr>
          <p:cNvPr id="20" name="Imagem 19">
            <a:extLst>
              <a:ext uri="{FF2B5EF4-FFF2-40B4-BE49-F238E27FC236}">
                <a16:creationId xmlns:a16="http://schemas.microsoft.com/office/drawing/2014/main" id="{890F0325-4AB6-4038-AD47-D178B4C9E71D}"/>
              </a:ext>
            </a:extLst>
          </p:cNvPr>
          <p:cNvPicPr>
            <a:picLocks noChangeAspect="1"/>
          </p:cNvPicPr>
          <p:nvPr/>
        </p:nvPicPr>
        <p:blipFill>
          <a:blip r:embed="rId6"/>
          <a:stretch>
            <a:fillRect/>
          </a:stretch>
        </p:blipFill>
        <p:spPr>
          <a:xfrm>
            <a:off x="2603190" y="3968146"/>
            <a:ext cx="1311255" cy="1372664"/>
          </a:xfrm>
          <a:prstGeom prst="rect">
            <a:avLst/>
          </a:prstGeom>
        </p:spPr>
      </p:pic>
      <p:pic>
        <p:nvPicPr>
          <p:cNvPr id="19" name="Imagem 18">
            <a:extLst>
              <a:ext uri="{FF2B5EF4-FFF2-40B4-BE49-F238E27FC236}">
                <a16:creationId xmlns:a16="http://schemas.microsoft.com/office/drawing/2014/main" id="{08758AA9-8977-4084-952F-C7E64EC5CB3D}"/>
              </a:ext>
            </a:extLst>
          </p:cNvPr>
          <p:cNvPicPr>
            <a:picLocks noChangeAspect="1"/>
          </p:cNvPicPr>
          <p:nvPr/>
        </p:nvPicPr>
        <p:blipFill>
          <a:blip r:embed="rId7"/>
          <a:stretch>
            <a:fillRect/>
          </a:stretch>
        </p:blipFill>
        <p:spPr>
          <a:xfrm>
            <a:off x="633499" y="3950075"/>
            <a:ext cx="1262684" cy="1474603"/>
          </a:xfrm>
          <a:prstGeom prst="rect">
            <a:avLst/>
          </a:prstGeom>
        </p:spPr>
      </p:pic>
    </p:spTree>
    <p:extLst>
      <p:ext uri="{BB962C8B-B14F-4D97-AF65-F5344CB8AC3E}">
        <p14:creationId xmlns:p14="http://schemas.microsoft.com/office/powerpoint/2010/main" val="2147675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5DE5AD2-4791-4E5E-9ABE-452ADF8AAF85}"/>
              </a:ext>
            </a:extLst>
          </p:cNvPr>
          <p:cNvSpPr txBox="1"/>
          <p:nvPr/>
        </p:nvSpPr>
        <p:spPr>
          <a:xfrm>
            <a:off x="444028" y="214564"/>
            <a:ext cx="10554519" cy="1077218"/>
          </a:xfrm>
          <a:prstGeom prst="rect">
            <a:avLst/>
          </a:prstGeom>
          <a:noFill/>
        </p:spPr>
        <p:txBody>
          <a:bodyPr wrap="square" rtlCol="0">
            <a:spAutoFit/>
          </a:bodyPr>
          <a:lstStyle/>
          <a:p>
            <a:pPr algn="ctr"/>
            <a:r>
              <a:rPr lang="pt-BR" sz="3200" b="1" dirty="0">
                <a:latin typeface="Arial" panose="020B0604020202020204" pitchFamily="34" charset="0"/>
                <a:cs typeface="Arial" panose="020B0604020202020204" pitchFamily="34" charset="0"/>
              </a:rPr>
              <a:t>3ª Edição de Perguntas e Respostas</a:t>
            </a:r>
          </a:p>
          <a:p>
            <a:pPr algn="ctr"/>
            <a:r>
              <a:rPr lang="pt-BR" sz="3200" b="1" dirty="0">
                <a:latin typeface="Arial" panose="020B0604020202020204" pitchFamily="34" charset="0"/>
                <a:cs typeface="Arial" panose="020B0604020202020204" pitchFamily="34" charset="0"/>
              </a:rPr>
              <a:t>Aditivos e Coadjuvantes de tecnologia</a:t>
            </a:r>
            <a:endParaRPr lang="pt-BR" b="1" dirty="0">
              <a:solidFill>
                <a:srgbClr val="EE8D09"/>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F7B63789-6DF0-4076-B90C-A0C675DB12E5}"/>
              </a:ext>
            </a:extLst>
          </p:cNvPr>
          <p:cNvSpPr txBox="1"/>
          <p:nvPr/>
        </p:nvSpPr>
        <p:spPr>
          <a:xfrm>
            <a:off x="444028" y="1512618"/>
            <a:ext cx="11393813" cy="4611519"/>
          </a:xfrm>
          <a:prstGeom prst="rect">
            <a:avLst/>
          </a:prstGeom>
          <a:noFill/>
        </p:spPr>
        <p:txBody>
          <a:bodyPr wrap="square" rtlCol="0">
            <a:spAutoFit/>
          </a:bodyPr>
          <a:lstStyle/>
          <a:p>
            <a:pPr marL="0" indent="0" algn="just">
              <a:lnSpc>
                <a:spcPct val="150000"/>
              </a:lnSpc>
              <a:buNone/>
            </a:pPr>
            <a:r>
              <a:rPr lang="pt-BR" b="1" dirty="0">
                <a:latin typeface="Arial" panose="020B0604020202020204" pitchFamily="34" charset="0"/>
                <a:cs typeface="Arial" panose="020B0604020202020204" pitchFamily="34" charset="0"/>
              </a:rPr>
              <a:t>22. O que significa o princípio da transferência? </a:t>
            </a:r>
          </a:p>
          <a:p>
            <a:pPr indent="-171037" algn="just">
              <a:lnSpc>
                <a:spcPct val="150000"/>
              </a:lnSpc>
            </a:pPr>
            <a:r>
              <a:rPr lang="pt-BR" dirty="0">
                <a:latin typeface="Arial" panose="020B0604020202020204" pitchFamily="34" charset="0"/>
                <a:cs typeface="Arial" panose="020B0604020202020204" pitchFamily="34" charset="0"/>
              </a:rPr>
              <a:t>O princípio da transferência, previsto na </a:t>
            </a:r>
            <a:r>
              <a:rPr lang="pt-BR" b="1" dirty="0">
                <a:latin typeface="Arial" panose="020B0604020202020204" pitchFamily="34" charset="0"/>
                <a:cs typeface="Arial" panose="020B0604020202020204" pitchFamily="34" charset="0"/>
              </a:rPr>
              <a:t>Portaria SVS n. 540/1997</a:t>
            </a:r>
            <a:r>
              <a:rPr lang="pt-BR" dirty="0">
                <a:latin typeface="Arial" panose="020B0604020202020204" pitchFamily="34" charset="0"/>
                <a:cs typeface="Arial" panose="020B0604020202020204" pitchFamily="34" charset="0"/>
              </a:rPr>
              <a:t>, estabelece que um aditivo transferido a um alimento </a:t>
            </a:r>
            <a:r>
              <a:rPr lang="pt-BR" b="1" u="sng" dirty="0">
                <a:latin typeface="Arial" panose="020B0604020202020204" pitchFamily="34" charset="0"/>
                <a:cs typeface="Arial" panose="020B0604020202020204" pitchFamily="34" charset="0"/>
              </a:rPr>
              <a:t>em uma concentração significativa ou suficiente para exercer uma função tecnológica </a:t>
            </a:r>
            <a:r>
              <a:rPr lang="pt-BR" dirty="0">
                <a:latin typeface="Arial" panose="020B0604020202020204" pitchFamily="34" charset="0"/>
                <a:cs typeface="Arial" panose="020B0604020202020204" pitchFamily="34" charset="0"/>
              </a:rPr>
              <a:t>nesse alimento, e que se origine do uso de matérias-primas ou outros ingredientes nos quais o aditivo tenha sido utilizado, </a:t>
            </a:r>
            <a:r>
              <a:rPr lang="pt-BR" b="1" u="sng" dirty="0">
                <a:latin typeface="Arial" panose="020B0604020202020204" pitchFamily="34" charset="0"/>
                <a:cs typeface="Arial" panose="020B0604020202020204" pitchFamily="34" charset="0"/>
              </a:rPr>
              <a:t>deve ser declarado na lista dos ingredientes</a:t>
            </a:r>
            <a:r>
              <a:rPr lang="pt-BR" dirty="0">
                <a:latin typeface="Arial" panose="020B0604020202020204" pitchFamily="34" charset="0"/>
                <a:cs typeface="Arial" panose="020B0604020202020204" pitchFamily="34" charset="0"/>
              </a:rPr>
              <a:t>. Esse dispositivo não autoriza que qualquer substância que não exerça função no produto final seja utilizada na elaboração de ingredientes. O dispositivo somente estabelece a não necessidade de declaração da substância na rotulagem, nos casos em que a concentração não seja significativa ou suficiente para exercer uma função tecnológica nesse alimento. </a:t>
            </a:r>
            <a:r>
              <a:rPr lang="pt-BR" u="sng" dirty="0">
                <a:latin typeface="Arial" panose="020B0604020202020204" pitchFamily="34" charset="0"/>
                <a:cs typeface="Arial" panose="020B0604020202020204" pitchFamily="34" charset="0"/>
              </a:rPr>
              <a:t>Assim, os aditivos e coadjuvantes utilizados nos ingredientes com finalidade exclusivamente industrial devem estar previstos no respectivo regulamento técnico correspondente ao produto final, nos limites e funções almejados, ou autorizados para o ingrediente específico. </a:t>
            </a:r>
          </a:p>
        </p:txBody>
      </p:sp>
    </p:spTree>
    <p:extLst>
      <p:ext uri="{BB962C8B-B14F-4D97-AF65-F5344CB8AC3E}">
        <p14:creationId xmlns:p14="http://schemas.microsoft.com/office/powerpoint/2010/main" val="1037085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5DE5AD2-4791-4E5E-9ABE-452ADF8AAF85}"/>
              </a:ext>
            </a:extLst>
          </p:cNvPr>
          <p:cNvSpPr txBox="1"/>
          <p:nvPr/>
        </p:nvSpPr>
        <p:spPr>
          <a:xfrm>
            <a:off x="827584" y="572074"/>
            <a:ext cx="10554519" cy="1077218"/>
          </a:xfrm>
          <a:prstGeom prst="rect">
            <a:avLst/>
          </a:prstGeom>
          <a:noFill/>
        </p:spPr>
        <p:txBody>
          <a:bodyPr wrap="square" rtlCol="0">
            <a:spAutoFit/>
          </a:bodyPr>
          <a:lstStyle/>
          <a:p>
            <a:pPr algn="ctr"/>
            <a:r>
              <a:rPr lang="pt-BR" sz="3200" b="1" dirty="0">
                <a:latin typeface="Arial" panose="020B0604020202020204" pitchFamily="34" charset="0"/>
                <a:cs typeface="Arial" panose="020B0604020202020204" pitchFamily="34" charset="0"/>
              </a:rPr>
              <a:t>3ª Edição de Perguntas e Respostas</a:t>
            </a:r>
          </a:p>
          <a:p>
            <a:pPr algn="ctr"/>
            <a:r>
              <a:rPr lang="pt-BR" sz="3200" b="1" dirty="0">
                <a:latin typeface="Arial" panose="020B0604020202020204" pitchFamily="34" charset="0"/>
                <a:cs typeface="Arial" panose="020B0604020202020204" pitchFamily="34" charset="0"/>
              </a:rPr>
              <a:t>Aditivos e Coadjuvantes de tecnologia</a:t>
            </a:r>
            <a:endParaRPr lang="pt-BR" sz="3200" b="1" dirty="0">
              <a:solidFill>
                <a:srgbClr val="EE8D09"/>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F7B63789-6DF0-4076-B90C-A0C675DB12E5}"/>
              </a:ext>
            </a:extLst>
          </p:cNvPr>
          <p:cNvSpPr txBox="1"/>
          <p:nvPr/>
        </p:nvSpPr>
        <p:spPr>
          <a:xfrm>
            <a:off x="463826" y="2136338"/>
            <a:ext cx="11078817" cy="3365024"/>
          </a:xfrm>
          <a:prstGeom prst="rect">
            <a:avLst/>
          </a:prstGeom>
          <a:noFill/>
        </p:spPr>
        <p:txBody>
          <a:bodyPr wrap="square" rtlCol="0">
            <a:spAutoFit/>
          </a:bodyPr>
          <a:lstStyle/>
          <a:p>
            <a:pPr marL="0" indent="0" algn="just">
              <a:lnSpc>
                <a:spcPct val="150000"/>
              </a:lnSpc>
              <a:buNone/>
            </a:pPr>
            <a:r>
              <a:rPr lang="pt-BR" b="1" dirty="0">
                <a:latin typeface="Arial" panose="020B0604020202020204" pitchFamily="34" charset="0"/>
                <a:cs typeface="Arial" panose="020B0604020202020204" pitchFamily="34" charset="0"/>
              </a:rPr>
              <a:t>23. Quais aditivos e coadjuvantes estão permitidos para ingredientes de uso exclusivamente industrial? </a:t>
            </a:r>
          </a:p>
          <a:p>
            <a:pPr marL="0" indent="0" algn="just">
              <a:lnSpc>
                <a:spcPct val="150000"/>
              </a:lnSpc>
              <a:buNone/>
            </a:pPr>
            <a:endParaRPr lang="pt-BR" b="1" dirty="0">
              <a:latin typeface="Arial" panose="020B0604020202020204" pitchFamily="34" charset="0"/>
              <a:cs typeface="Arial" panose="020B0604020202020204" pitchFamily="34" charset="0"/>
            </a:endParaRPr>
          </a:p>
          <a:p>
            <a:pPr marL="286163" lvl="1" indent="0" algn="just">
              <a:lnSpc>
                <a:spcPct val="150000"/>
              </a:lnSpc>
              <a:buNone/>
            </a:pPr>
            <a:r>
              <a:rPr lang="pt-BR" dirty="0">
                <a:latin typeface="Arial" panose="020B0604020202020204" pitchFamily="34" charset="0"/>
                <a:cs typeface="Arial" panose="020B0604020202020204" pitchFamily="34" charset="0"/>
              </a:rPr>
              <a:t>Os ingredientes com finalidade exclusivamente industrial podem utilizar aditivos e coadjuvantes previstos no respectivo regulamento técnico correspondente ao produto final, nos limites e funções almejados. </a:t>
            </a:r>
            <a:r>
              <a:rPr lang="pt-BR" b="1" u="sng" dirty="0">
                <a:latin typeface="Arial" panose="020B0604020202020204" pitchFamily="34" charset="0"/>
                <a:cs typeface="Arial" panose="020B0604020202020204" pitchFamily="34" charset="0"/>
              </a:rPr>
              <a:t>Alternativamente</a:t>
            </a:r>
            <a:r>
              <a:rPr lang="pt-BR" dirty="0">
                <a:latin typeface="Arial" panose="020B0604020202020204" pitchFamily="34" charset="0"/>
                <a:cs typeface="Arial" panose="020B0604020202020204" pitchFamily="34" charset="0"/>
              </a:rPr>
              <a:t>, a empresa interessada pode </a:t>
            </a:r>
            <a:r>
              <a:rPr lang="pt-BR" u="sng" dirty="0">
                <a:latin typeface="Arial" panose="020B0604020202020204" pitchFamily="34" charset="0"/>
                <a:cs typeface="Arial" panose="020B0604020202020204" pitchFamily="34" charset="0"/>
              </a:rPr>
              <a:t>solicitar autorização de uso do aditivo ou coadjuvante específica para o ingrediente, por meio de petição de inclusão ou extensão de uso</a:t>
            </a:r>
            <a:r>
              <a:rPr lang="pt-BR" dirty="0">
                <a:latin typeface="Arial" panose="020B0604020202020204" pitchFamily="34" charset="0"/>
                <a:cs typeface="Arial" panose="020B0604020202020204" pitchFamily="34" charset="0"/>
              </a:rPr>
              <a:t>. Nesse caso, a Anvisa publicará a autorização em regulamento específico. </a:t>
            </a:r>
          </a:p>
        </p:txBody>
      </p:sp>
    </p:spTree>
    <p:extLst>
      <p:ext uri="{BB962C8B-B14F-4D97-AF65-F5344CB8AC3E}">
        <p14:creationId xmlns:p14="http://schemas.microsoft.com/office/powerpoint/2010/main" val="3172152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5DE5AD2-4791-4E5E-9ABE-452ADF8AAF85}"/>
              </a:ext>
            </a:extLst>
          </p:cNvPr>
          <p:cNvSpPr txBox="1"/>
          <p:nvPr/>
        </p:nvSpPr>
        <p:spPr>
          <a:xfrm>
            <a:off x="827583" y="572074"/>
            <a:ext cx="10554519" cy="461665"/>
          </a:xfrm>
          <a:prstGeom prst="rect">
            <a:avLst/>
          </a:prstGeom>
          <a:noFill/>
        </p:spPr>
        <p:txBody>
          <a:bodyPr wrap="square" rtlCol="0">
            <a:spAutoFit/>
          </a:bodyPr>
          <a:lstStyle/>
          <a:p>
            <a:pPr algn="ctr"/>
            <a:r>
              <a:rPr lang="pt-BR" sz="2400" b="1" dirty="0">
                <a:effectLst/>
                <a:latin typeface="Arial" panose="020B0604020202020204" pitchFamily="34" charset="0"/>
                <a:ea typeface="Calibri" panose="020F0502020204030204" pitchFamily="34" charset="0"/>
              </a:rPr>
              <a:t>Portaria SVS/MS n° 540/1997</a:t>
            </a:r>
            <a:endParaRPr lang="pt-BR" sz="2400" b="1" dirty="0">
              <a:solidFill>
                <a:srgbClr val="EE8D09"/>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F7B63789-6DF0-4076-B90C-A0C675DB12E5}"/>
              </a:ext>
            </a:extLst>
          </p:cNvPr>
          <p:cNvSpPr txBox="1"/>
          <p:nvPr/>
        </p:nvSpPr>
        <p:spPr>
          <a:xfrm>
            <a:off x="636104" y="1460538"/>
            <a:ext cx="11251095" cy="4262705"/>
          </a:xfrm>
          <a:prstGeom prst="rect">
            <a:avLst/>
          </a:prstGeom>
          <a:noFill/>
        </p:spPr>
        <p:txBody>
          <a:bodyPr wrap="square" rtlCol="0">
            <a:spAutoFit/>
          </a:bodyPr>
          <a:lstStyle/>
          <a:p>
            <a:pPr algn="just"/>
            <a:r>
              <a:rPr lang="pt-BR" sz="1400" dirty="0">
                <a:solidFill>
                  <a:srgbClr val="0000FF"/>
                </a:solidFill>
                <a:effectLst/>
                <a:latin typeface="Arial" panose="020B0604020202020204" pitchFamily="34" charset="0"/>
                <a:ea typeface="Calibri" panose="020F0502020204030204" pitchFamily="34" charset="0"/>
                <a:cs typeface="Arial" panose="020B0604020202020204" pitchFamily="34" charset="0"/>
              </a:rPr>
              <a:t>A legislação que regulamenta expressamente sobre a declaração ou não dos aditivos transferidos na lista de ingredientes ainda é a Portaria SVS/MS n° 540/1997 (item 2.6), que infelizmente até a própria Anvisa reconhece que é confuso. </a:t>
            </a:r>
          </a:p>
          <a:p>
            <a:pPr algn="just"/>
            <a:r>
              <a:rPr lang="pt-BR" sz="1400" dirty="0">
                <a:solidFill>
                  <a:srgbClr val="0000FF"/>
                </a:solidFill>
                <a:effectLst/>
                <a:latin typeface="Arial" panose="020B0604020202020204" pitchFamily="34" charset="0"/>
                <a:ea typeface="Calibri" panose="020F0502020204030204" pitchFamily="34" charset="0"/>
                <a:cs typeface="Arial" panose="020B0604020202020204" pitchFamily="34" charset="0"/>
              </a:rPr>
              <a:t>Segundo a Portaria, o aditivo transferido não será declarado na lista </a:t>
            </a:r>
            <a:r>
              <a:rPr lang="pt-BR" sz="1400" u="sng" dirty="0">
                <a:solidFill>
                  <a:srgbClr val="0000FF"/>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somente se cumprir com todos os itens exigidos</a:t>
            </a:r>
            <a:r>
              <a:rPr lang="pt-BR" sz="1400" dirty="0">
                <a:solidFill>
                  <a:srgbClr val="0000FF"/>
                </a:solidFill>
                <a:effectLst/>
                <a:latin typeface="Arial" panose="020B0604020202020204" pitchFamily="34" charset="0"/>
                <a:ea typeface="Calibri" panose="020F0502020204030204" pitchFamily="34" charset="0"/>
                <a:cs typeface="Arial" panose="020B0604020202020204" pitchFamily="34" charset="0"/>
              </a:rPr>
              <a:t>, como segue:</a:t>
            </a:r>
          </a:p>
          <a:p>
            <a:pPr marL="743363" lvl="1" algn="just"/>
            <a:r>
              <a:rPr lang="pt-BR" sz="1400" b="1" dirty="0">
                <a:effectLst/>
                <a:latin typeface="Arial" panose="020B0604020202020204" pitchFamily="34" charset="0"/>
                <a:ea typeface="Calibri" panose="020F0502020204030204" pitchFamily="34" charset="0"/>
                <a:cs typeface="Arial" panose="020B0604020202020204" pitchFamily="34" charset="0"/>
              </a:rPr>
              <a:t>Portaria SVS/MS n° 540/1997:</a:t>
            </a:r>
            <a:endParaRPr lang="pt-BR" sz="1400" dirty="0">
              <a:effectLst/>
              <a:latin typeface="Arial" panose="020B0604020202020204" pitchFamily="34" charset="0"/>
              <a:ea typeface="Calibri" panose="020F0502020204030204" pitchFamily="34" charset="0"/>
              <a:cs typeface="Arial" panose="020B0604020202020204" pitchFamily="34" charset="0"/>
            </a:endParaRPr>
          </a:p>
          <a:p>
            <a:pPr marL="1010063" lvl="2" algn="just"/>
            <a:r>
              <a:rPr lang="pt-BR" sz="1400" i="1" dirty="0">
                <a:effectLst/>
                <a:latin typeface="Arial" panose="020B0604020202020204" pitchFamily="34" charset="0"/>
                <a:ea typeface="Calibri" panose="020F0502020204030204" pitchFamily="34" charset="0"/>
                <a:cs typeface="Arial" panose="020B0604020202020204" pitchFamily="34" charset="0"/>
              </a:rPr>
              <a:t>“2.6 - Princípio de transferência de aditivos alimentares:</a:t>
            </a:r>
            <a:endParaRPr lang="pt-BR" sz="1400" dirty="0">
              <a:effectLst/>
              <a:latin typeface="Arial" panose="020B0604020202020204" pitchFamily="34" charset="0"/>
              <a:ea typeface="Calibri" panose="020F0502020204030204" pitchFamily="34" charset="0"/>
              <a:cs typeface="Arial" panose="020B0604020202020204" pitchFamily="34" charset="0"/>
            </a:endParaRPr>
          </a:p>
          <a:p>
            <a:pPr marL="1281525" lvl="3" algn="just"/>
            <a:r>
              <a:rPr lang="pt-BR" sz="1400" i="1" dirty="0">
                <a:effectLst/>
                <a:latin typeface="Arial" panose="020B0604020202020204" pitchFamily="34" charset="0"/>
                <a:ea typeface="Calibri" panose="020F0502020204030204" pitchFamily="34" charset="0"/>
                <a:cs typeface="Arial" panose="020B0604020202020204" pitchFamily="34" charset="0"/>
              </a:rPr>
              <a:t>2.6.1 - Todo </a:t>
            </a:r>
            <a:r>
              <a:rPr lang="pt-BR" sz="1400" b="1" i="1" u="sng" dirty="0">
                <a:effectLst/>
                <a:latin typeface="Arial" panose="020B0604020202020204" pitchFamily="34" charset="0"/>
                <a:ea typeface="Calibri" panose="020F0502020204030204" pitchFamily="34" charset="0"/>
                <a:cs typeface="Arial" panose="020B0604020202020204" pitchFamily="34" charset="0"/>
              </a:rPr>
              <a:t>aditivo alimentar</a:t>
            </a:r>
            <a:r>
              <a:rPr lang="pt-BR" sz="1400" i="1" dirty="0">
                <a:effectLst/>
                <a:latin typeface="Arial" panose="020B0604020202020204" pitchFamily="34" charset="0"/>
                <a:ea typeface="Calibri" panose="020F0502020204030204" pitchFamily="34" charset="0"/>
                <a:cs typeface="Arial" panose="020B0604020202020204" pitchFamily="34" charset="0"/>
              </a:rPr>
              <a:t> que por ter sido utilizado nas matérias-primas ou outros ingredientes (inclusive aditivos alimentares) seja transferido a um alimento, </a:t>
            </a:r>
            <a:r>
              <a:rPr lang="pt-BR" sz="1400" b="1" i="1" u="sng" dirty="0">
                <a:effectLst/>
                <a:latin typeface="Arial" panose="020B0604020202020204" pitchFamily="34" charset="0"/>
                <a:ea typeface="Calibri" panose="020F0502020204030204" pitchFamily="34" charset="0"/>
                <a:cs typeface="Arial" panose="020B0604020202020204" pitchFamily="34" charset="0"/>
              </a:rPr>
              <a:t>estará isento de declaração na lista de ingredientes quando</a:t>
            </a:r>
            <a:r>
              <a:rPr lang="pt-BR" sz="1400" i="1" dirty="0">
                <a:effectLst/>
                <a:latin typeface="Arial" panose="020B0604020202020204" pitchFamily="34" charset="0"/>
                <a:ea typeface="Calibri" panose="020F0502020204030204" pitchFamily="34" charset="0"/>
                <a:cs typeface="Arial" panose="020B0604020202020204" pitchFamily="34" charset="0"/>
              </a:rPr>
              <a:t>:</a:t>
            </a:r>
            <a:endParaRPr lang="pt-BR" sz="1400" dirty="0">
              <a:effectLst/>
              <a:latin typeface="Arial" panose="020B0604020202020204" pitchFamily="34" charset="0"/>
              <a:ea typeface="Calibri" panose="020F0502020204030204" pitchFamily="34" charset="0"/>
              <a:cs typeface="Arial" panose="020B0604020202020204" pitchFamily="34" charset="0"/>
            </a:endParaRPr>
          </a:p>
          <a:p>
            <a:pPr marL="1723485" lvl="3" algn="just"/>
            <a:r>
              <a:rPr lang="pt-BR" sz="1400" i="1" dirty="0">
                <a:effectLst/>
                <a:highlight>
                  <a:srgbClr val="FFFF00"/>
                </a:highlight>
                <a:latin typeface="Arial" panose="020B0604020202020204" pitchFamily="34" charset="0"/>
                <a:ea typeface="Calibri" panose="020F0502020204030204" pitchFamily="34" charset="0"/>
                <a:cs typeface="Arial" panose="020B0604020202020204" pitchFamily="34" charset="0"/>
              </a:rPr>
              <a:t>2.6.1.1 - O aditivo for permitido nas matérias-primas ou outros ingredientes de acordo com legislação específica vigente. </a:t>
            </a:r>
            <a:r>
              <a:rPr lang="pt-BR" sz="1400" dirty="0">
                <a:solidFill>
                  <a:srgbClr val="0000FF"/>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não existe RT para todos ingredientes.</a:t>
            </a:r>
            <a:endParaRPr lang="pt-BR" sz="1400" dirty="0">
              <a:effectLst/>
              <a:latin typeface="Arial" panose="020B0604020202020204" pitchFamily="34" charset="0"/>
              <a:ea typeface="Calibri" panose="020F0502020204030204" pitchFamily="34" charset="0"/>
              <a:cs typeface="Arial" panose="020B0604020202020204" pitchFamily="34" charset="0"/>
            </a:endParaRPr>
          </a:p>
          <a:p>
            <a:pPr marL="1723485" lvl="3" algn="just"/>
            <a:r>
              <a:rPr lang="pt-BR" sz="1400" i="1" dirty="0">
                <a:effectLst/>
                <a:latin typeface="Arial" panose="020B0604020202020204" pitchFamily="34" charset="0"/>
                <a:ea typeface="Calibri" panose="020F0502020204030204" pitchFamily="34" charset="0"/>
                <a:cs typeface="Arial" panose="020B0604020202020204" pitchFamily="34" charset="0"/>
              </a:rPr>
              <a:t>2.6.1.2 - A quantidade do aditivo nas matérias-primas ou outros ingredientes </a:t>
            </a:r>
            <a:r>
              <a:rPr lang="pt-BR" sz="1400" b="1" i="1" u="sng" dirty="0">
                <a:effectLst/>
                <a:latin typeface="Arial" panose="020B0604020202020204" pitchFamily="34" charset="0"/>
                <a:ea typeface="Calibri" panose="020F0502020204030204" pitchFamily="34" charset="0"/>
                <a:cs typeface="Arial" panose="020B0604020202020204" pitchFamily="34" charset="0"/>
              </a:rPr>
              <a:t>não exceder a quantidade máxima permitida no alimento</a:t>
            </a:r>
            <a:r>
              <a:rPr lang="pt-BR" sz="1400" i="1" dirty="0">
                <a:effectLst/>
                <a:latin typeface="Arial" panose="020B0604020202020204" pitchFamily="34" charset="0"/>
                <a:ea typeface="Calibri" panose="020F0502020204030204" pitchFamily="34" charset="0"/>
                <a:cs typeface="Arial" panose="020B0604020202020204" pitchFamily="34" charset="0"/>
              </a:rPr>
              <a:t>.</a:t>
            </a:r>
            <a:r>
              <a:rPr lang="pt-BR" sz="1400" i="1"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r>
              <a:rPr lang="pt-BR" sz="1400" dirty="0">
                <a:solidFill>
                  <a:srgbClr val="0000FF"/>
                </a:solidFill>
                <a:effectLst/>
                <a:latin typeface="Arial" panose="020B0604020202020204" pitchFamily="34" charset="0"/>
                <a:ea typeface="Calibri" panose="020F0502020204030204" pitchFamily="34" charset="0"/>
                <a:cs typeface="Arial" panose="020B0604020202020204" pitchFamily="34" charset="0"/>
              </a:rPr>
              <a:t>– </a:t>
            </a:r>
            <a:endParaRPr lang="pt-BR" sz="1400" dirty="0">
              <a:effectLst/>
              <a:latin typeface="Arial" panose="020B0604020202020204" pitchFamily="34" charset="0"/>
              <a:ea typeface="Calibri" panose="020F0502020204030204" pitchFamily="34" charset="0"/>
              <a:cs typeface="Arial" panose="020B0604020202020204" pitchFamily="34" charset="0"/>
            </a:endParaRPr>
          </a:p>
          <a:p>
            <a:pPr marL="1723485" lvl="3" algn="just"/>
            <a:r>
              <a:rPr lang="pt-BR" sz="1400" i="1" dirty="0">
                <a:effectLst/>
                <a:latin typeface="Arial" panose="020B0604020202020204" pitchFamily="34" charset="0"/>
                <a:ea typeface="Calibri" panose="020F0502020204030204" pitchFamily="34" charset="0"/>
                <a:cs typeface="Arial" panose="020B0604020202020204" pitchFamily="34" charset="0"/>
              </a:rPr>
              <a:t>2.6.1.3 - O alimento para o qual o aditivo for transferido não contiver tal aditivo em quantidade superior à que poderia ser introduzida pelo uso dos ingredientes sob condições tecnológicas adequadas ou boas práticas de fabricação.</a:t>
            </a:r>
            <a:r>
              <a:rPr lang="pt-BR" sz="1400" i="1"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r>
              <a:rPr lang="pt-BR" sz="1400" dirty="0">
                <a:solidFill>
                  <a:srgbClr val="0000FF"/>
                </a:solidFill>
                <a:effectLst/>
                <a:latin typeface="Arial" panose="020B0604020202020204" pitchFamily="34" charset="0"/>
                <a:ea typeface="Calibri" panose="020F0502020204030204" pitchFamily="34" charset="0"/>
                <a:cs typeface="Arial" panose="020B0604020202020204" pitchFamily="34" charset="0"/>
              </a:rPr>
              <a:t>– </a:t>
            </a:r>
            <a:endParaRPr lang="pt-BR" sz="1400" dirty="0">
              <a:effectLst/>
              <a:latin typeface="Arial" panose="020B0604020202020204" pitchFamily="34" charset="0"/>
              <a:ea typeface="Calibri" panose="020F0502020204030204" pitchFamily="34" charset="0"/>
              <a:cs typeface="Arial" panose="020B0604020202020204" pitchFamily="34" charset="0"/>
            </a:endParaRPr>
          </a:p>
          <a:p>
            <a:pPr marL="1723485" lvl="3" algn="just">
              <a:spcAft>
                <a:spcPts val="600"/>
              </a:spcAft>
            </a:pPr>
            <a:r>
              <a:rPr lang="pt-BR" sz="1400" i="1" dirty="0">
                <a:effectLst/>
                <a:highlight>
                  <a:srgbClr val="FFFF00"/>
                </a:highlight>
                <a:latin typeface="Arial" panose="020B0604020202020204" pitchFamily="34" charset="0"/>
                <a:ea typeface="Calibri" panose="020F0502020204030204" pitchFamily="34" charset="0"/>
                <a:cs typeface="Arial" panose="020B0604020202020204" pitchFamily="34" charset="0"/>
              </a:rPr>
              <a:t>2.6.1.4 - </a:t>
            </a:r>
            <a:r>
              <a:rPr lang="pt-BR" sz="1400" b="1" i="1" u="sng" dirty="0">
                <a:effectLst/>
                <a:highlight>
                  <a:srgbClr val="FFFF00"/>
                </a:highlight>
                <a:latin typeface="Arial" panose="020B0604020202020204" pitchFamily="34" charset="0"/>
                <a:ea typeface="Calibri" panose="020F0502020204030204" pitchFamily="34" charset="0"/>
                <a:cs typeface="Arial" panose="020B0604020202020204" pitchFamily="34" charset="0"/>
              </a:rPr>
              <a:t>O aditivo transferido encontrar-se presente em um nível não funcional, ou seja, em um nível significativamente menor que o normalmente requerido para se atingir uma função tecnológica eficiente no alimento</a:t>
            </a:r>
            <a:r>
              <a:rPr lang="pt-BR" sz="1400" i="1" dirty="0">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pt-BR" sz="1400" i="1" dirty="0">
                <a:solidFill>
                  <a:srgbClr val="50505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a:t>
            </a:r>
          </a:p>
          <a:p>
            <a:pPr marL="1723485" lvl="3" algn="just">
              <a:spcAft>
                <a:spcPts val="600"/>
              </a:spcAft>
            </a:pPr>
            <a:r>
              <a:rPr lang="pt-BR" sz="1400" i="1" dirty="0">
                <a:effectLst/>
                <a:highlight>
                  <a:srgbClr val="FFFF00"/>
                </a:highlight>
                <a:latin typeface="Arial" panose="020B0604020202020204" pitchFamily="34" charset="0"/>
                <a:ea typeface="Calibri" panose="020F0502020204030204" pitchFamily="34" charset="0"/>
                <a:cs typeface="Arial" panose="020B0604020202020204" pitchFamily="34" charset="0"/>
              </a:rPr>
              <a:t>2.6.2 - </a:t>
            </a:r>
            <a:r>
              <a:rPr lang="pt-BR" sz="1400" b="1" i="1" u="sng" dirty="0">
                <a:effectLst/>
                <a:highlight>
                  <a:srgbClr val="FFFF00"/>
                </a:highlight>
                <a:latin typeface="Arial" panose="020B0604020202020204" pitchFamily="34" charset="0"/>
                <a:ea typeface="Calibri" panose="020F0502020204030204" pitchFamily="34" charset="0"/>
                <a:cs typeface="Arial" panose="020B0604020202020204" pitchFamily="34" charset="0"/>
              </a:rPr>
              <a:t>Um aditivo transferido a um alimento em uma concentração significativa ou suficiente para exercer uma função tecnológica nesse alimento, e que se origine do uso de matérias-primas ou outros ingredientes nos quais o aditivo tenha sido utilizado, de</a:t>
            </a:r>
            <a:r>
              <a:rPr lang="pt-BR" sz="1200" b="1" i="1" u="sng" dirty="0">
                <a:effectLst/>
                <a:highlight>
                  <a:srgbClr val="FFFF00"/>
                </a:highlight>
                <a:latin typeface="Arial" panose="020B0604020202020204" pitchFamily="34" charset="0"/>
                <a:ea typeface="Calibri" panose="020F0502020204030204" pitchFamily="34" charset="0"/>
                <a:cs typeface="Arial" panose="020B0604020202020204" pitchFamily="34" charset="0"/>
              </a:rPr>
              <a:t>ve ser declarado na lista dos ingredientes</a:t>
            </a:r>
            <a:r>
              <a:rPr lang="pt-BR" sz="1200" i="1" dirty="0">
                <a:effectLst/>
                <a:highlight>
                  <a:srgbClr val="FFFF00"/>
                </a:highlight>
                <a:latin typeface="Arial" panose="020B0604020202020204" pitchFamily="34" charset="0"/>
                <a:ea typeface="Calibri" panose="020F0502020204030204" pitchFamily="34" charset="0"/>
                <a:cs typeface="Arial" panose="020B0604020202020204" pitchFamily="34" charset="0"/>
              </a:rPr>
              <a:t>.”</a:t>
            </a:r>
            <a:endParaRPr lang="pt-BR"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02975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5DE5AD2-4791-4E5E-9ABE-452ADF8AAF85}"/>
              </a:ext>
            </a:extLst>
          </p:cNvPr>
          <p:cNvSpPr txBox="1"/>
          <p:nvPr/>
        </p:nvSpPr>
        <p:spPr>
          <a:xfrm>
            <a:off x="397565" y="314851"/>
            <a:ext cx="11529391" cy="1015663"/>
          </a:xfrm>
          <a:prstGeom prst="rect">
            <a:avLst/>
          </a:prstGeom>
          <a:noFill/>
        </p:spPr>
        <p:txBody>
          <a:bodyPr wrap="square" rtlCol="0">
            <a:spAutoFit/>
          </a:bodyPr>
          <a:lstStyle/>
          <a:p>
            <a:pPr algn="ctr"/>
            <a:r>
              <a:rPr lang="pt-BR" sz="2000" b="1" dirty="0">
                <a:latin typeface="Arial" panose="020B0604020202020204" pitchFamily="34" charset="0"/>
                <a:cs typeface="Arial" panose="020B0604020202020204" pitchFamily="34" charset="0"/>
              </a:rPr>
              <a:t>CODEX - CX/FA 11/43/14 – </a:t>
            </a:r>
            <a:r>
              <a:rPr lang="pt-BR" sz="2000" b="1" dirty="0" err="1">
                <a:latin typeface="Arial" panose="020B0604020202020204" pitchFamily="34" charset="0"/>
                <a:cs typeface="Arial" panose="020B0604020202020204" pitchFamily="34" charset="0"/>
              </a:rPr>
              <a:t>Oct</a:t>
            </a:r>
            <a:r>
              <a:rPr lang="pt-BR" sz="2000" b="1" dirty="0">
                <a:latin typeface="Arial" panose="020B0604020202020204" pitchFamily="34" charset="0"/>
                <a:cs typeface="Arial" panose="020B0604020202020204" pitchFamily="34" charset="0"/>
              </a:rPr>
              <a:t> 2010</a:t>
            </a:r>
            <a:br>
              <a:rPr lang="pt-BR"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DISCUSSION PAPER ON THE REVISION OF SESSION 4 “CARRY-OVER OF FOOD ADDITIVES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INTO FOOD” OF THE PREAMBLE TO THE GSFA </a:t>
            </a:r>
            <a:endParaRPr lang="pt-BR" sz="1200" b="1" dirty="0">
              <a:solidFill>
                <a:srgbClr val="EE8D09"/>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F7B63789-6DF0-4076-B90C-A0C675DB12E5}"/>
              </a:ext>
            </a:extLst>
          </p:cNvPr>
          <p:cNvSpPr txBox="1"/>
          <p:nvPr/>
        </p:nvSpPr>
        <p:spPr>
          <a:xfrm>
            <a:off x="490329" y="1566555"/>
            <a:ext cx="11343861" cy="4401205"/>
          </a:xfrm>
          <a:prstGeom prst="rect">
            <a:avLst/>
          </a:prstGeom>
          <a:noFill/>
        </p:spPr>
        <p:txBody>
          <a:bodyPr wrap="square" rtlCol="0">
            <a:spAutoFit/>
          </a:bodyPr>
          <a:lstStyle/>
          <a:p>
            <a:pPr marL="0" indent="0">
              <a:buNone/>
            </a:pPr>
            <a:r>
              <a:rPr lang="en-US" sz="1400" dirty="0">
                <a:latin typeface="Arial" panose="020B0604020202020204" pitchFamily="34" charset="0"/>
                <a:cs typeface="Arial" panose="020B0604020202020204" pitchFamily="34" charset="0"/>
              </a:rPr>
              <a:t>4. CARRY-OVER OF FOOD ADDITIVES INTO FOODS </a:t>
            </a:r>
          </a:p>
          <a:p>
            <a:pPr marL="0" indent="0">
              <a:buNone/>
            </a:pPr>
            <a:r>
              <a:rPr lang="en-US" sz="1400" dirty="0">
                <a:latin typeface="Arial" panose="020B0604020202020204" pitchFamily="34" charset="0"/>
                <a:cs typeface="Arial" panose="020B0604020202020204" pitchFamily="34" charset="0"/>
              </a:rPr>
              <a:t>The principle relating to the carry-over of food additives into foods (the "Carry-Over Principle") addresses the presence of additives in food as a result of the use of raw materials or other ingredients in which these additives are used. The Codex Alimentarius Commission at its 17th Session (1987) adopted a revised statement of the principle as a Codex Advisory Text. The Text is printed in its entirety in Codex Alimentarius, Second Edition, Vol. 1 (General Requirements), pp. 85-88, 1992. The Carry-Over Principle applies to all foods covered by Codex Standards, unless otherwise specified in such standards.  </a:t>
            </a:r>
          </a:p>
          <a:p>
            <a:r>
              <a:rPr lang="en-US" sz="1400" dirty="0">
                <a:latin typeface="Arial" panose="020B0604020202020204" pitchFamily="34" charset="0"/>
                <a:cs typeface="Arial" panose="020B0604020202020204" pitchFamily="34" charset="0"/>
              </a:rPr>
              <a:t>4.1 Compliance with the Carry-Over Principle  </a:t>
            </a:r>
          </a:p>
          <a:p>
            <a:pPr lvl="1"/>
            <a:r>
              <a:rPr lang="en-US" sz="1400" dirty="0">
                <a:latin typeface="Arial" panose="020B0604020202020204" pitchFamily="34" charset="0"/>
                <a:cs typeface="Arial" panose="020B0604020202020204" pitchFamily="34" charset="0"/>
              </a:rPr>
              <a:t>Other than by direct addition, an additive may be present in a food as a result of carry-over from a food ingredient, subject to the following conditions:  </a:t>
            </a:r>
          </a:p>
          <a:p>
            <a:pPr lvl="1"/>
            <a:r>
              <a:rPr lang="en-US" sz="1400" dirty="0">
                <a:latin typeface="Arial" panose="020B0604020202020204" pitchFamily="34" charset="0"/>
                <a:cs typeface="Arial" panose="020B0604020202020204" pitchFamily="34" charset="0"/>
              </a:rPr>
              <a:t>(a) the additive is permitted in the raw materials or other ingredients (including food additives) according to this General Standard;  </a:t>
            </a:r>
          </a:p>
          <a:p>
            <a:pPr lvl="1"/>
            <a:r>
              <a:rPr lang="en-US" sz="1400" dirty="0">
                <a:latin typeface="Arial" panose="020B0604020202020204" pitchFamily="34" charset="0"/>
                <a:cs typeface="Arial" panose="020B0604020202020204" pitchFamily="34" charset="0"/>
              </a:rPr>
              <a:t>(b) the amount of the additive in the raw materials or other ingredients (including food additives) does not exceed the maximum amount so permitted.  </a:t>
            </a:r>
          </a:p>
          <a:p>
            <a:pPr lvl="1"/>
            <a:r>
              <a:rPr lang="en-US" sz="1400" dirty="0">
                <a:latin typeface="Arial" panose="020B0604020202020204" pitchFamily="34" charset="0"/>
                <a:cs typeface="Arial" panose="020B0604020202020204" pitchFamily="34" charset="0"/>
              </a:rPr>
              <a:t>(c) the food into which the additive is carried over does not contain the food additive in greater quantity than would be introduced by the use of the ingredients under proper technological conditions or manufacturing practice; and  </a:t>
            </a:r>
          </a:p>
          <a:p>
            <a:pPr lvl="1"/>
            <a:r>
              <a:rPr lang="en-US" sz="1400" strike="sngStrike" dirty="0">
                <a:solidFill>
                  <a:srgbClr val="FF0000"/>
                </a:solidFill>
                <a:latin typeface="Arial" panose="020B0604020202020204" pitchFamily="34" charset="0"/>
                <a:cs typeface="Arial" panose="020B0604020202020204" pitchFamily="34" charset="0"/>
              </a:rPr>
              <a:t>(d) the food additive carried over is present at a level which is nonfunctional, i.e. at a level significantly less than that normally required to achieve an efficient technological function in its own right. </a:t>
            </a:r>
          </a:p>
          <a:p>
            <a:r>
              <a:rPr lang="en-US" sz="1400" strike="sngStrike" dirty="0">
                <a:solidFill>
                  <a:srgbClr val="FF0000"/>
                </a:solidFill>
                <a:latin typeface="Arial" panose="020B0604020202020204" pitchFamily="34" charset="0"/>
                <a:cs typeface="Arial" panose="020B0604020202020204" pitchFamily="34" charset="0"/>
              </a:rPr>
              <a:t>4.2 Non-Compliance with the Carry-Over Principle </a:t>
            </a:r>
          </a:p>
          <a:p>
            <a:pPr lvl="1"/>
            <a:r>
              <a:rPr lang="en-US" sz="1400" strike="sngStrike" dirty="0">
                <a:solidFill>
                  <a:srgbClr val="FF0000"/>
                </a:solidFill>
                <a:latin typeface="Arial" panose="020B0604020202020204" pitchFamily="34" charset="0"/>
                <a:cs typeface="Arial" panose="020B0604020202020204" pitchFamily="34" charset="0"/>
              </a:rPr>
              <a:t>An additive carried over into a particular food in a significant quantity or in an amount sufficient to perform a technological function in that food as a result of the use of raw materials or other ingredients in which the additive was used, shall be treated and regarded as an additive to that food, and shall be provided for according to the general principles of this Standard. </a:t>
            </a:r>
            <a:endParaRPr lang="pt-BR" sz="1400" strike="sngStrike"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756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5DE5AD2-4791-4E5E-9ABE-452ADF8AAF85}"/>
              </a:ext>
            </a:extLst>
          </p:cNvPr>
          <p:cNvSpPr txBox="1"/>
          <p:nvPr/>
        </p:nvSpPr>
        <p:spPr>
          <a:xfrm>
            <a:off x="871748" y="320457"/>
            <a:ext cx="10554519" cy="707886"/>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GENERAL STANDARD FOR FOOD ADDITIVES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CODEX STAN 192-1995 – (2019)</a:t>
            </a:r>
            <a:endParaRPr lang="pt-BR" sz="2000" b="1" dirty="0">
              <a:solidFill>
                <a:srgbClr val="EE8D09"/>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F7B63789-6DF0-4076-B90C-A0C675DB12E5}"/>
              </a:ext>
            </a:extLst>
          </p:cNvPr>
          <p:cNvSpPr txBox="1"/>
          <p:nvPr/>
        </p:nvSpPr>
        <p:spPr>
          <a:xfrm>
            <a:off x="198783" y="1166842"/>
            <a:ext cx="11900451" cy="5016758"/>
          </a:xfrm>
          <a:prstGeom prst="rect">
            <a:avLst/>
          </a:prstGeom>
          <a:noFill/>
        </p:spPr>
        <p:txBody>
          <a:bodyPr wrap="square" rtlCol="0">
            <a:spAutoFit/>
          </a:bodyPr>
          <a:lstStyle/>
          <a:p>
            <a:pPr marL="0" indent="0">
              <a:buNone/>
            </a:pPr>
            <a:r>
              <a:rPr lang="en-US" sz="1600" dirty="0">
                <a:latin typeface="Arial" panose="020B0604020202020204" pitchFamily="34" charset="0"/>
                <a:cs typeface="Arial" panose="020B0604020202020204" pitchFamily="34" charset="0"/>
              </a:rPr>
              <a:t>4. CARRY-OVER OF FOOD ADDITIVES INTO FOODS </a:t>
            </a:r>
          </a:p>
          <a:p>
            <a:r>
              <a:rPr lang="en-US" sz="1600" dirty="0">
                <a:latin typeface="Arial" panose="020B0604020202020204" pitchFamily="34" charset="0"/>
                <a:cs typeface="Arial" panose="020B0604020202020204" pitchFamily="34" charset="0"/>
              </a:rPr>
              <a:t>4.1 Conditions Applying to Carry-Over of Food Additives from ingredients and raw materials into foods Other than by direct addition, an additive may be present in a food as a result of carry-over from a raw material or ingredient used to produce the food, provided that: </a:t>
            </a:r>
          </a:p>
          <a:p>
            <a:pPr lvl="1"/>
            <a:r>
              <a:rPr lang="en-US" sz="1600" dirty="0">
                <a:latin typeface="Arial" panose="020B0604020202020204" pitchFamily="34" charset="0"/>
                <a:cs typeface="Arial" panose="020B0604020202020204" pitchFamily="34" charset="0"/>
              </a:rPr>
              <a:t>a) The additive is acceptable for use in the raw materials or other ingredients (including food additives) according to this Standard; </a:t>
            </a:r>
          </a:p>
          <a:p>
            <a:pPr lvl="1"/>
            <a:r>
              <a:rPr lang="en-US" sz="1600" dirty="0">
                <a:latin typeface="Arial" panose="020B0604020202020204" pitchFamily="34" charset="0"/>
                <a:cs typeface="Arial" panose="020B0604020202020204" pitchFamily="34" charset="0"/>
              </a:rPr>
              <a:t>b) The amount of the additive in the raw materials or other ingredients (including food additives) does not exceed the maximum use level specified in this Standard; </a:t>
            </a:r>
          </a:p>
          <a:p>
            <a:pPr lvl="1"/>
            <a:r>
              <a:rPr lang="en-US" sz="1600" dirty="0">
                <a:latin typeface="Arial" panose="020B0604020202020204" pitchFamily="34" charset="0"/>
                <a:cs typeface="Arial" panose="020B0604020202020204" pitchFamily="34" charset="0"/>
              </a:rPr>
              <a:t>c) The food into which the additive is carried over does not contain the additive in greater quantity than would be introduced by the use of raw materials, or ingredients under proper technological conditions or manufacturing practice, consistent with the provisions of this standard. </a:t>
            </a:r>
          </a:p>
          <a:p>
            <a:r>
              <a:rPr lang="en-US" sz="1600" dirty="0">
                <a:latin typeface="Arial" panose="020B0604020202020204" pitchFamily="34" charset="0"/>
                <a:cs typeface="Arial" panose="020B0604020202020204" pitchFamily="34" charset="0"/>
              </a:rPr>
              <a:t>4.2 Special conditions applying to the use of food additives not directly </a:t>
            </a:r>
            <a:r>
              <a:rPr lang="en-US" sz="1600" dirty="0" err="1">
                <a:latin typeface="Arial" panose="020B0604020202020204" pitchFamily="34" charset="0"/>
                <a:cs typeface="Arial" panose="020B0604020202020204" pitchFamily="34" charset="0"/>
              </a:rPr>
              <a:t>authorised</a:t>
            </a:r>
            <a:r>
              <a:rPr lang="en-US" sz="1600" dirty="0">
                <a:latin typeface="Arial" panose="020B0604020202020204" pitchFamily="34" charset="0"/>
                <a:cs typeface="Arial" panose="020B0604020202020204" pitchFamily="34" charset="0"/>
              </a:rPr>
              <a:t> in food ingredients and raw materials An additive may be used in or added to a raw material or other ingredient if the raw material or ingredient is used exclusively in the preparation of a food that is in conformity with the provisions of this standard, including that any maximum level applying to the food is not exceeded. </a:t>
            </a:r>
          </a:p>
          <a:p>
            <a:r>
              <a:rPr lang="en-US" sz="1600" dirty="0">
                <a:latin typeface="Arial" panose="020B0604020202020204" pitchFamily="34" charset="0"/>
                <a:cs typeface="Arial" panose="020B0604020202020204" pitchFamily="34" charset="0"/>
              </a:rPr>
              <a:t>4.3 Foods for Which the Carry-over of Food Additives is Unacceptable Carry-over of a food additive from a raw material or ingredient is unacceptable for foods belonging to the following food categories, unless a food additive provision in the specified category is listed in Tables 1 and 2 of this standard. </a:t>
            </a:r>
          </a:p>
          <a:p>
            <a:pPr lvl="1"/>
            <a:r>
              <a:rPr lang="en-US" sz="1600" dirty="0">
                <a:latin typeface="Arial" panose="020B0604020202020204" pitchFamily="34" charset="0"/>
                <a:cs typeface="Arial" panose="020B0604020202020204" pitchFamily="34" charset="0"/>
              </a:rPr>
              <a:t>a) 13.1 - Infant formulae, follow-up formulae, and formulae for special medical purposes for infants. </a:t>
            </a:r>
          </a:p>
          <a:p>
            <a:pPr lvl="1"/>
            <a:r>
              <a:rPr lang="en-US" sz="1600" dirty="0">
                <a:latin typeface="Arial" panose="020B0604020202020204" pitchFamily="34" charset="0"/>
                <a:cs typeface="Arial" panose="020B0604020202020204" pitchFamily="34" charset="0"/>
              </a:rPr>
              <a:t>b) 13.2 - Complementary foods for infants and young children. </a:t>
            </a:r>
            <a:endParaRPr lang="pt-B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065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5DE5AD2-4791-4E5E-9ABE-452ADF8AAF85}"/>
              </a:ext>
            </a:extLst>
          </p:cNvPr>
          <p:cNvSpPr txBox="1"/>
          <p:nvPr/>
        </p:nvSpPr>
        <p:spPr>
          <a:xfrm>
            <a:off x="827583" y="572074"/>
            <a:ext cx="10554519" cy="954107"/>
          </a:xfrm>
          <a:prstGeom prst="rect">
            <a:avLst/>
          </a:prstGeom>
          <a:noFill/>
        </p:spPr>
        <p:txBody>
          <a:bodyPr wrap="square" rtlCol="0">
            <a:spAutoFit/>
          </a:bodyPr>
          <a:lstStyle/>
          <a:p>
            <a:pPr algn="ctr"/>
            <a:r>
              <a:rPr lang="pt-BR" sz="2800" b="1" dirty="0">
                <a:latin typeface="Arial" panose="020B0604020202020204" pitchFamily="34" charset="0"/>
                <a:cs typeface="Arial" panose="020B0604020202020204" pitchFamily="34" charset="0"/>
              </a:rPr>
              <a:t>Referências Internacionais</a:t>
            </a:r>
          </a:p>
          <a:p>
            <a:pPr algn="ctr"/>
            <a:r>
              <a:rPr lang="en-US" sz="2800" b="1" dirty="0">
                <a:latin typeface="Arial" panose="020B0604020202020204" pitchFamily="34" charset="0"/>
                <a:cs typeface="Arial" panose="020B0604020202020204" pitchFamily="34" charset="0"/>
              </a:rPr>
              <a:t>Europa e Codex</a:t>
            </a:r>
          </a:p>
        </p:txBody>
      </p:sp>
      <p:sp>
        <p:nvSpPr>
          <p:cNvPr id="3" name="CaixaDeTexto 2">
            <a:extLst>
              <a:ext uri="{FF2B5EF4-FFF2-40B4-BE49-F238E27FC236}">
                <a16:creationId xmlns:a16="http://schemas.microsoft.com/office/drawing/2014/main" id="{F7B63789-6DF0-4076-B90C-A0C675DB12E5}"/>
              </a:ext>
            </a:extLst>
          </p:cNvPr>
          <p:cNvSpPr txBox="1"/>
          <p:nvPr/>
        </p:nvSpPr>
        <p:spPr>
          <a:xfrm>
            <a:off x="827584" y="1911112"/>
            <a:ext cx="10889934" cy="3549690"/>
          </a:xfrm>
          <a:prstGeom prst="rect">
            <a:avLst/>
          </a:prstGeom>
          <a:noFill/>
        </p:spPr>
        <p:txBody>
          <a:bodyPr wrap="square" rtlCol="0">
            <a:spAutoFit/>
          </a:bodyPr>
          <a:lstStyle/>
          <a:p>
            <a:pPr>
              <a:lnSpc>
                <a:spcPct val="150000"/>
              </a:lnSpc>
            </a:pPr>
            <a:r>
              <a:rPr lang="pt-BR" sz="1800" dirty="0">
                <a:latin typeface="Arial" panose="020B0604020202020204" pitchFamily="34" charset="0"/>
                <a:cs typeface="Arial" panose="020B0604020202020204" pitchFamily="34" charset="0"/>
              </a:rPr>
              <a:t>Europa – possui </a:t>
            </a:r>
            <a:r>
              <a:rPr lang="pt-BR" sz="1800" u="sng" dirty="0">
                <a:latin typeface="Arial" panose="020B0604020202020204" pitchFamily="34" charset="0"/>
                <a:cs typeface="Arial" panose="020B0604020202020204" pitchFamily="34" charset="0"/>
              </a:rPr>
              <a:t>critérios e lista de aditivos secundários </a:t>
            </a:r>
          </a:p>
          <a:p>
            <a:pPr marL="0" indent="0">
              <a:lnSpc>
                <a:spcPct val="150000"/>
              </a:lnSpc>
              <a:buNone/>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Regulation 1333/2008 provides, in Annex III, a list of additives permitted in food additives (Part 1 and 2), in food enzymes (Part 3), in food </a:t>
            </a:r>
            <a:r>
              <a:rPr lang="en-US" sz="16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flavourings</a:t>
            </a: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(Part 4) or in nutrients (Part 5, section A for food except infant food and section B for infant food). See article 18 for the rules on carryover principle (“direct” carryover and “reverse” carryover). See latest consolidated version here: </a:t>
            </a:r>
            <a:r>
              <a:rPr lang="en-US" sz="1600" u="sng" dirty="0">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2"/>
              </a:rPr>
              <a:t>https://eur-lex.europa.eu/legal-content/EN/TXT/PDF/?uri=CELEX:02008R1333-20201223&amp;from=EN</a:t>
            </a:r>
            <a:endParaRPr lang="pt-BR" sz="1600" dirty="0">
              <a:effectLst/>
              <a:latin typeface="Arial" panose="020B0604020202020204" pitchFamily="34" charset="0"/>
              <a:ea typeface="Calibri" panose="020F0502020204030204" pitchFamily="34" charset="0"/>
              <a:cs typeface="Arial" panose="020B0604020202020204" pitchFamily="34" charset="0"/>
            </a:endParaRPr>
          </a:p>
          <a:p>
            <a:pPr>
              <a:lnSpc>
                <a:spcPct val="150000"/>
              </a:lnSpc>
            </a:pPr>
            <a:endParaRPr lang="pt-BR" sz="1800" dirty="0">
              <a:latin typeface="Arial" panose="020B0604020202020204" pitchFamily="34" charset="0"/>
              <a:cs typeface="Arial" panose="020B0604020202020204" pitchFamily="34" charset="0"/>
            </a:endParaRPr>
          </a:p>
          <a:p>
            <a:pPr>
              <a:lnSpc>
                <a:spcPct val="150000"/>
              </a:lnSpc>
            </a:pPr>
            <a:r>
              <a:rPr lang="pt-BR" sz="1800" dirty="0">
                <a:latin typeface="Arial" panose="020B0604020202020204" pitchFamily="34" charset="0"/>
                <a:cs typeface="Arial" panose="020B0604020202020204" pitchFamily="34" charset="0"/>
              </a:rPr>
              <a:t>Codex – CCFA iniciou uma discussão sobre ingrediente secundário que está </a:t>
            </a:r>
            <a:r>
              <a:rPr lang="pt-BR" sz="1800" dirty="0" err="1">
                <a:latin typeface="Arial" panose="020B0604020202020204" pitchFamily="34" charset="0"/>
                <a:cs typeface="Arial" panose="020B0604020202020204" pitchFamily="34" charset="0"/>
              </a:rPr>
              <a:t>on</a:t>
            </a:r>
            <a:r>
              <a:rPr lang="pt-BR" sz="1800" dirty="0">
                <a:latin typeface="Arial" panose="020B0604020202020204" pitchFamily="34" charset="0"/>
                <a:cs typeface="Arial" panose="020B0604020202020204" pitchFamily="34" charset="0"/>
              </a:rPr>
              <a:t> </a:t>
            </a:r>
            <a:r>
              <a:rPr lang="pt-BR" sz="1800" dirty="0" err="1">
                <a:latin typeface="Arial" panose="020B0604020202020204" pitchFamily="34" charset="0"/>
                <a:cs typeface="Arial" panose="020B0604020202020204" pitchFamily="34" charset="0"/>
              </a:rPr>
              <a:t>hold</a:t>
            </a:r>
            <a:r>
              <a:rPr lang="pt-BR" sz="1800" dirty="0">
                <a:latin typeface="Arial" panose="020B0604020202020204" pitchFamily="34" charset="0"/>
                <a:cs typeface="Arial" panose="020B0604020202020204" pitchFamily="34" charset="0"/>
              </a:rPr>
              <a:t> devido a posição contraria ao tema de alguns países como EUA.</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3255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5DE5AD2-4791-4E5E-9ABE-452ADF8AAF85}"/>
              </a:ext>
            </a:extLst>
          </p:cNvPr>
          <p:cNvSpPr txBox="1"/>
          <p:nvPr/>
        </p:nvSpPr>
        <p:spPr>
          <a:xfrm>
            <a:off x="827583" y="572074"/>
            <a:ext cx="10554519" cy="523220"/>
          </a:xfrm>
          <a:prstGeom prst="rect">
            <a:avLst/>
          </a:prstGeom>
          <a:noFill/>
        </p:spPr>
        <p:txBody>
          <a:bodyPr wrap="square" rtlCol="0">
            <a:spAutoFit/>
          </a:bodyPr>
          <a:lstStyle/>
          <a:p>
            <a:pPr algn="ctr"/>
            <a:r>
              <a:rPr lang="pt-BR" sz="2800" b="1" dirty="0">
                <a:latin typeface="Arial" panose="020B0604020202020204" pitchFamily="34" charset="0"/>
                <a:cs typeface="Arial" panose="020B0604020202020204" pitchFamily="34" charset="0"/>
              </a:rPr>
              <a:t>RDC 239/2018 – Aditivos em Suplementos Alimentares</a:t>
            </a:r>
            <a:endParaRPr lang="en-US" sz="28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F7B63789-6DF0-4076-B90C-A0C675DB12E5}"/>
              </a:ext>
            </a:extLst>
          </p:cNvPr>
          <p:cNvSpPr txBox="1"/>
          <p:nvPr/>
        </p:nvSpPr>
        <p:spPr>
          <a:xfrm>
            <a:off x="293764" y="1381025"/>
            <a:ext cx="11622155" cy="3365024"/>
          </a:xfrm>
          <a:prstGeom prst="rect">
            <a:avLst/>
          </a:prstGeom>
          <a:noFill/>
        </p:spPr>
        <p:txBody>
          <a:bodyPr wrap="square" rtlCol="0">
            <a:spAutoFit/>
          </a:bodyPr>
          <a:lstStyle/>
          <a:p>
            <a:pPr algn="just">
              <a:lnSpc>
                <a:spcPct val="150000"/>
              </a:lnSpc>
            </a:pPr>
            <a:r>
              <a:rPr lang="pt-BR" b="0" i="0" dirty="0">
                <a:solidFill>
                  <a:srgbClr val="162937"/>
                </a:solidFill>
                <a:effectLst/>
                <a:latin typeface="Arial" panose="020B0604020202020204" pitchFamily="34" charset="0"/>
                <a:cs typeface="Arial" panose="020B0604020202020204" pitchFamily="34" charset="0"/>
              </a:rPr>
              <a:t>Art. 3° Os aditivos alimentares podem estar presentes no suplemento alimentar como resultado da </a:t>
            </a:r>
            <a:r>
              <a:rPr lang="pt-BR" b="1" i="0" u="sng" dirty="0">
                <a:solidFill>
                  <a:srgbClr val="162937"/>
                </a:solidFill>
                <a:effectLst/>
                <a:latin typeface="Arial" panose="020B0604020202020204" pitchFamily="34" charset="0"/>
                <a:cs typeface="Arial" panose="020B0604020202020204" pitchFamily="34" charset="0"/>
              </a:rPr>
              <a:t>transferência</a:t>
            </a:r>
            <a:r>
              <a:rPr lang="pt-BR" b="0" i="0" dirty="0">
                <a:solidFill>
                  <a:srgbClr val="162937"/>
                </a:solidFill>
                <a:effectLst/>
                <a:latin typeface="Arial" panose="020B0604020202020204" pitchFamily="34" charset="0"/>
                <a:cs typeface="Arial" panose="020B0604020202020204" pitchFamily="34" charset="0"/>
              </a:rPr>
              <a:t> por meio dos ingredientes usados na sua formulação, desde que os aditivos alimentares </a:t>
            </a:r>
            <a:r>
              <a:rPr lang="pt-BR" b="1" i="0" dirty="0">
                <a:solidFill>
                  <a:srgbClr val="162937"/>
                </a:solidFill>
                <a:effectLst/>
                <a:latin typeface="Arial" panose="020B0604020202020204" pitchFamily="34" charset="0"/>
                <a:cs typeface="Arial" panose="020B0604020202020204" pitchFamily="34" charset="0"/>
              </a:rPr>
              <a:t>estejam autorizados para uso nos ingredientes, nas respectivas funções e limites máximos.</a:t>
            </a:r>
          </a:p>
          <a:p>
            <a:pPr lvl="1" algn="just">
              <a:lnSpc>
                <a:spcPct val="150000"/>
              </a:lnSpc>
            </a:pPr>
            <a:r>
              <a:rPr lang="pt-BR" b="0" i="0" dirty="0">
                <a:solidFill>
                  <a:srgbClr val="162937"/>
                </a:solidFill>
                <a:effectLst/>
                <a:latin typeface="Arial" panose="020B0604020202020204" pitchFamily="34" charset="0"/>
                <a:cs typeface="Arial" panose="020B0604020202020204" pitchFamily="34" charset="0"/>
              </a:rPr>
              <a:t>§ 1° O disposto no caput não se aplica aos suplementos alimentares indicados para lactentes e crianças de primeira infância.</a:t>
            </a:r>
          </a:p>
          <a:p>
            <a:pPr lvl="1" algn="just">
              <a:lnSpc>
                <a:spcPct val="150000"/>
              </a:lnSpc>
            </a:pPr>
            <a:r>
              <a:rPr lang="pt-BR" b="0" i="0" dirty="0">
                <a:solidFill>
                  <a:srgbClr val="162937"/>
                </a:solidFill>
                <a:effectLst/>
                <a:latin typeface="Arial" panose="020B0604020202020204" pitchFamily="34" charset="0"/>
                <a:cs typeface="Arial" panose="020B0604020202020204" pitchFamily="34" charset="0"/>
              </a:rPr>
              <a:t>§° 2° O aditivo alimentar que estiver permitido para o suplemento alimentar está permitido para os ingredientes que entram em sua formulação, desde que seja atendido o disposto no art. 2° desta Resolução.</a:t>
            </a:r>
          </a:p>
        </p:txBody>
      </p:sp>
    </p:spTree>
    <p:extLst>
      <p:ext uri="{BB962C8B-B14F-4D97-AF65-F5344CB8AC3E}">
        <p14:creationId xmlns:p14="http://schemas.microsoft.com/office/powerpoint/2010/main" val="363181130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TotalTime>
  <Words>1727</Words>
  <Application>Microsoft Office PowerPoint</Application>
  <PresentationFormat>Widescreen</PresentationFormat>
  <Paragraphs>84</Paragraphs>
  <Slides>13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13</vt:i4>
      </vt:variant>
    </vt:vector>
  </HeadingPairs>
  <TitlesOfParts>
    <vt:vector size="19" baseType="lpstr">
      <vt:lpstr>Arial</vt:lpstr>
      <vt:lpstr>Arial</vt:lpstr>
      <vt:lpstr>Arial Rounded MT Bold</vt:lpstr>
      <vt:lpstr>Calibri</vt:lpstr>
      <vt:lpstr>rawline</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ABIAD ABIAD</dc:creator>
  <cp:lastModifiedBy>Maria Lucia Rodriguês</cp:lastModifiedBy>
  <cp:revision>30</cp:revision>
  <dcterms:created xsi:type="dcterms:W3CDTF">2021-09-21T18:14:06Z</dcterms:created>
  <dcterms:modified xsi:type="dcterms:W3CDTF">2022-02-07T19:28:30Z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79dc149-7c28-4bdf-88ba-07214dba9bb1_Enabled">
    <vt:lpwstr>true</vt:lpwstr>
  </property>
  <property fmtid="{D5CDD505-2E9C-101B-9397-08002B2CF9AE}" pid="3" name="MSIP_Label_279dc149-7c28-4bdf-88ba-07214dba9bb1_SetDate">
    <vt:lpwstr>2021-10-15T18:03:06Z</vt:lpwstr>
  </property>
  <property fmtid="{D5CDD505-2E9C-101B-9397-08002B2CF9AE}" pid="4" name="MSIP_Label_279dc149-7c28-4bdf-88ba-07214dba9bb1_Method">
    <vt:lpwstr>Privileged</vt:lpwstr>
  </property>
  <property fmtid="{D5CDD505-2E9C-101B-9397-08002B2CF9AE}" pid="5" name="MSIP_Label_279dc149-7c28-4bdf-88ba-07214dba9bb1_Name">
    <vt:lpwstr>279dc149-7c28-4bdf-88ba-07214dba9bb1</vt:lpwstr>
  </property>
  <property fmtid="{D5CDD505-2E9C-101B-9397-08002B2CF9AE}" pid="6" name="MSIP_Label_279dc149-7c28-4bdf-88ba-07214dba9bb1_SiteId">
    <vt:lpwstr>49618402-6ea3-441d-957d-7df8773fee54</vt:lpwstr>
  </property>
  <property fmtid="{D5CDD505-2E9C-101B-9397-08002B2CF9AE}" pid="7" name="MSIP_Label_279dc149-7c28-4bdf-88ba-07214dba9bb1_ActionId">
    <vt:lpwstr>015d744c-c1f1-4d77-b668-f073e2cde522</vt:lpwstr>
  </property>
  <property fmtid="{D5CDD505-2E9C-101B-9397-08002B2CF9AE}" pid="8" name="MSIP_Label_279dc149-7c28-4bdf-88ba-07214dba9bb1_ContentBits">
    <vt:lpwstr>1</vt:lpwstr>
  </property>
</Properties>
</file>